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61" r:id="rId2"/>
    <p:sldId id="257" r:id="rId3"/>
    <p:sldId id="318" r:id="rId4"/>
    <p:sldId id="317" r:id="rId5"/>
    <p:sldId id="258" r:id="rId6"/>
    <p:sldId id="259" r:id="rId7"/>
    <p:sldId id="260" r:id="rId8"/>
    <p:sldId id="262" r:id="rId9"/>
    <p:sldId id="263" r:id="rId10"/>
    <p:sldId id="264" r:id="rId11"/>
    <p:sldId id="272" r:id="rId12"/>
    <p:sldId id="271" r:id="rId13"/>
    <p:sldId id="265" r:id="rId14"/>
    <p:sldId id="266" r:id="rId15"/>
    <p:sldId id="267" r:id="rId16"/>
    <p:sldId id="268" r:id="rId17"/>
    <p:sldId id="269" r:id="rId18"/>
    <p:sldId id="270" r:id="rId19"/>
    <p:sldId id="273" r:id="rId20"/>
    <p:sldId id="274" r:id="rId21"/>
    <p:sldId id="275" r:id="rId22"/>
    <p:sldId id="276" r:id="rId23"/>
    <p:sldId id="277" r:id="rId24"/>
    <p:sldId id="278" r:id="rId25"/>
    <p:sldId id="279" r:id="rId26"/>
    <p:sldId id="280" r:id="rId27"/>
    <p:sldId id="281" r:id="rId28"/>
    <p:sldId id="282" r:id="rId29"/>
    <p:sldId id="296" r:id="rId30"/>
    <p:sldId id="295" r:id="rId31"/>
    <p:sldId id="294" r:id="rId32"/>
    <p:sldId id="283" r:id="rId33"/>
    <p:sldId id="284" r:id="rId34"/>
    <p:sldId id="285" r:id="rId35"/>
    <p:sldId id="286" r:id="rId36"/>
    <p:sldId id="287" r:id="rId37"/>
    <p:sldId id="288" r:id="rId38"/>
    <p:sldId id="289" r:id="rId39"/>
    <p:sldId id="290" r:id="rId40"/>
    <p:sldId id="291" r:id="rId41"/>
    <p:sldId id="292" r:id="rId42"/>
    <p:sldId id="293" r:id="rId43"/>
    <p:sldId id="306" r:id="rId44"/>
    <p:sldId id="297" r:id="rId45"/>
    <p:sldId id="298" r:id="rId46"/>
    <p:sldId id="299" r:id="rId47"/>
    <p:sldId id="300" r:id="rId48"/>
    <p:sldId id="307" r:id="rId49"/>
    <p:sldId id="302" r:id="rId50"/>
    <p:sldId id="303" r:id="rId51"/>
    <p:sldId id="304" r:id="rId52"/>
    <p:sldId id="305" r:id="rId53"/>
    <p:sldId id="308" r:id="rId54"/>
    <p:sldId id="309" r:id="rId55"/>
    <p:sldId id="310" r:id="rId56"/>
    <p:sldId id="311" r:id="rId57"/>
    <p:sldId id="312" r:id="rId58"/>
    <p:sldId id="313" r:id="rId59"/>
    <p:sldId id="314" r:id="rId60"/>
    <p:sldId id="315" r:id="rId61"/>
    <p:sldId id="31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40" autoAdjust="0"/>
    <p:restoredTop sz="94660"/>
  </p:normalViewPr>
  <p:slideViewPr>
    <p:cSldViewPr snapToGrid="0">
      <p:cViewPr varScale="1">
        <p:scale>
          <a:sx n="83" d="100"/>
          <a:sy n="83" d="100"/>
        </p:scale>
        <p:origin x="102" y="5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3E0B3-E59C-4DE7-BED0-29881448876C}" type="datetimeFigureOut">
              <a:rPr lang="en-US" smtClean="0"/>
              <a:t>12/23/2024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96FAC-1728-42A1-9C6C-FB3CA532F196}" type="slidenum">
              <a:rPr lang="en-US" smtClean="0"/>
              <a:t>‹#›</a:t>
            </a:fld>
            <a:endParaRPr lang="en-US"/>
          </a:p>
        </p:txBody>
      </p:sp>
    </p:spTree>
    <p:extLst>
      <p:ext uri="{BB962C8B-B14F-4D97-AF65-F5344CB8AC3E}">
        <p14:creationId xmlns:p14="http://schemas.microsoft.com/office/powerpoint/2010/main" val="4075452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Data &amp; AI page</a:t>
            </a:r>
          </a:p>
        </p:txBody>
      </p:sp>
      <p:sp>
        <p:nvSpPr>
          <p:cNvPr id="4" name="Slide Number Placeholder 3"/>
          <p:cNvSpPr>
            <a:spLocks noGrp="1"/>
          </p:cNvSpPr>
          <p:nvPr>
            <p:ph type="sldNum" sz="quarter" idx="5"/>
          </p:nvPr>
        </p:nvSpPr>
        <p:spPr/>
        <p:txBody>
          <a:bodyPr/>
          <a:lstStyle/>
          <a:p>
            <a:fld id="{8CF96FAC-1728-42A1-9C6C-FB3CA532F196}" type="slidenum">
              <a:rPr lang="en-US" smtClean="0"/>
              <a:t>3</a:t>
            </a:fld>
            <a:endParaRPr lang="en-US"/>
          </a:p>
        </p:txBody>
      </p:sp>
    </p:spTree>
    <p:extLst>
      <p:ext uri="{BB962C8B-B14F-4D97-AF65-F5344CB8AC3E}">
        <p14:creationId xmlns:p14="http://schemas.microsoft.com/office/powerpoint/2010/main" val="309941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F96FAC-1728-42A1-9C6C-FB3CA532F196}" type="slidenum">
              <a:rPr lang="en-US" smtClean="0"/>
              <a:t>16</a:t>
            </a:fld>
            <a:endParaRPr lang="en-US"/>
          </a:p>
        </p:txBody>
      </p:sp>
    </p:spTree>
    <p:extLst>
      <p:ext uri="{BB962C8B-B14F-4D97-AF65-F5344CB8AC3E}">
        <p14:creationId xmlns:p14="http://schemas.microsoft.com/office/powerpoint/2010/main" val="298296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F96FAC-1728-42A1-9C6C-FB3CA532F196}" type="slidenum">
              <a:rPr lang="en-US" smtClean="0"/>
              <a:t>28</a:t>
            </a:fld>
            <a:endParaRPr lang="en-US"/>
          </a:p>
        </p:txBody>
      </p:sp>
    </p:spTree>
    <p:extLst>
      <p:ext uri="{BB962C8B-B14F-4D97-AF65-F5344CB8AC3E}">
        <p14:creationId xmlns:p14="http://schemas.microsoft.com/office/powerpoint/2010/main" val="407873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66BE-2DF8-AC27-6EB8-50E7652979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35F8C3-93BC-94ED-DC20-DD5B66800C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75D26E-236F-94BB-CE1E-3290CF82BE14}"/>
              </a:ext>
            </a:extLst>
          </p:cNvPr>
          <p:cNvSpPr>
            <a:spLocks noGrp="1"/>
          </p:cNvSpPr>
          <p:nvPr>
            <p:ph type="dt" sz="half" idx="10"/>
          </p:nvPr>
        </p:nvSpPr>
        <p:spPr/>
        <p:txBody>
          <a:bodyPr/>
          <a:lstStyle/>
          <a:p>
            <a:fld id="{333320AA-16AE-43BD-B2D4-D6322157F7C8}" type="datetimeFigureOut">
              <a:rPr lang="en-US" smtClean="0"/>
              <a:t>12/23/2024</a:t>
            </a:fld>
            <a:endParaRPr lang="en-US"/>
          </a:p>
        </p:txBody>
      </p:sp>
      <p:sp>
        <p:nvSpPr>
          <p:cNvPr id="5" name="Footer Placeholder 4">
            <a:extLst>
              <a:ext uri="{FF2B5EF4-FFF2-40B4-BE49-F238E27FC236}">
                <a16:creationId xmlns:a16="http://schemas.microsoft.com/office/drawing/2014/main" id="{ADE285BA-9D54-7528-347F-9453F72A0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815AF-07DB-0D33-9AC6-45FB625F899F}"/>
              </a:ext>
            </a:extLst>
          </p:cNvPr>
          <p:cNvSpPr>
            <a:spLocks noGrp="1"/>
          </p:cNvSpPr>
          <p:nvPr>
            <p:ph type="sldNum" sz="quarter" idx="12"/>
          </p:nvPr>
        </p:nvSpPr>
        <p:spPr/>
        <p:txBody>
          <a:bodyPr/>
          <a:lstStyle/>
          <a:p>
            <a:fld id="{470B2752-A3C4-4F46-9CD5-D8AA36B87ADF}" type="slidenum">
              <a:rPr lang="en-US" smtClean="0"/>
              <a:t>‹#›</a:t>
            </a:fld>
            <a:endParaRPr lang="en-US"/>
          </a:p>
        </p:txBody>
      </p:sp>
    </p:spTree>
    <p:extLst>
      <p:ext uri="{BB962C8B-B14F-4D97-AF65-F5344CB8AC3E}">
        <p14:creationId xmlns:p14="http://schemas.microsoft.com/office/powerpoint/2010/main" val="918798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2D42-DF7E-8F2A-421F-D429C351BE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28B1A4-D2C3-4084-15E7-8A7C6AA6B5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251DA-8074-8AB6-9207-6A8B0CFAE7F6}"/>
              </a:ext>
            </a:extLst>
          </p:cNvPr>
          <p:cNvSpPr>
            <a:spLocks noGrp="1"/>
          </p:cNvSpPr>
          <p:nvPr>
            <p:ph type="dt" sz="half" idx="10"/>
          </p:nvPr>
        </p:nvSpPr>
        <p:spPr/>
        <p:txBody>
          <a:bodyPr/>
          <a:lstStyle/>
          <a:p>
            <a:fld id="{333320AA-16AE-43BD-B2D4-D6322157F7C8}" type="datetimeFigureOut">
              <a:rPr lang="en-US" smtClean="0"/>
              <a:t>12/23/2024</a:t>
            </a:fld>
            <a:endParaRPr lang="en-US"/>
          </a:p>
        </p:txBody>
      </p:sp>
      <p:sp>
        <p:nvSpPr>
          <p:cNvPr id="5" name="Footer Placeholder 4">
            <a:extLst>
              <a:ext uri="{FF2B5EF4-FFF2-40B4-BE49-F238E27FC236}">
                <a16:creationId xmlns:a16="http://schemas.microsoft.com/office/drawing/2014/main" id="{B1D2BE47-D33A-1E96-AFCF-2D34BDEBF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6068CC-1DE6-625A-F923-A20D8D4DF6ED}"/>
              </a:ext>
            </a:extLst>
          </p:cNvPr>
          <p:cNvSpPr>
            <a:spLocks noGrp="1"/>
          </p:cNvSpPr>
          <p:nvPr>
            <p:ph type="sldNum" sz="quarter" idx="12"/>
          </p:nvPr>
        </p:nvSpPr>
        <p:spPr/>
        <p:txBody>
          <a:bodyPr/>
          <a:lstStyle/>
          <a:p>
            <a:fld id="{470B2752-A3C4-4F46-9CD5-D8AA36B87ADF}" type="slidenum">
              <a:rPr lang="en-US" smtClean="0"/>
              <a:t>‹#›</a:t>
            </a:fld>
            <a:endParaRPr lang="en-US"/>
          </a:p>
        </p:txBody>
      </p:sp>
    </p:spTree>
    <p:extLst>
      <p:ext uri="{BB962C8B-B14F-4D97-AF65-F5344CB8AC3E}">
        <p14:creationId xmlns:p14="http://schemas.microsoft.com/office/powerpoint/2010/main" val="4139238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23B45E-1E09-6068-C311-6A35C5B96D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FEFF18-22DB-9364-DD20-AD4EC23976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B583E2-646E-A5E5-F8C0-3DD3293D691C}"/>
              </a:ext>
            </a:extLst>
          </p:cNvPr>
          <p:cNvSpPr>
            <a:spLocks noGrp="1"/>
          </p:cNvSpPr>
          <p:nvPr>
            <p:ph type="dt" sz="half" idx="10"/>
          </p:nvPr>
        </p:nvSpPr>
        <p:spPr/>
        <p:txBody>
          <a:bodyPr/>
          <a:lstStyle/>
          <a:p>
            <a:fld id="{333320AA-16AE-43BD-B2D4-D6322157F7C8}" type="datetimeFigureOut">
              <a:rPr lang="en-US" smtClean="0"/>
              <a:t>12/23/2024</a:t>
            </a:fld>
            <a:endParaRPr lang="en-US"/>
          </a:p>
        </p:txBody>
      </p:sp>
      <p:sp>
        <p:nvSpPr>
          <p:cNvPr id="5" name="Footer Placeholder 4">
            <a:extLst>
              <a:ext uri="{FF2B5EF4-FFF2-40B4-BE49-F238E27FC236}">
                <a16:creationId xmlns:a16="http://schemas.microsoft.com/office/drawing/2014/main" id="{2673FF76-F24D-835B-3708-71DC795AC2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C4F26-A96F-9704-AB8E-09451A14AEEB}"/>
              </a:ext>
            </a:extLst>
          </p:cNvPr>
          <p:cNvSpPr>
            <a:spLocks noGrp="1"/>
          </p:cNvSpPr>
          <p:nvPr>
            <p:ph type="sldNum" sz="quarter" idx="12"/>
          </p:nvPr>
        </p:nvSpPr>
        <p:spPr/>
        <p:txBody>
          <a:bodyPr/>
          <a:lstStyle/>
          <a:p>
            <a:fld id="{470B2752-A3C4-4F46-9CD5-D8AA36B87ADF}" type="slidenum">
              <a:rPr lang="en-US" smtClean="0"/>
              <a:t>‹#›</a:t>
            </a:fld>
            <a:endParaRPr lang="en-US"/>
          </a:p>
        </p:txBody>
      </p:sp>
    </p:spTree>
    <p:extLst>
      <p:ext uri="{BB962C8B-B14F-4D97-AF65-F5344CB8AC3E}">
        <p14:creationId xmlns:p14="http://schemas.microsoft.com/office/powerpoint/2010/main" val="279151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6C1B-9FE2-94BD-1A9B-4FDDB72622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DF53B4-EA68-4BDD-2186-42AF5A4EF8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C03CF-D93D-8E25-B384-157AB91C18AB}"/>
              </a:ext>
            </a:extLst>
          </p:cNvPr>
          <p:cNvSpPr>
            <a:spLocks noGrp="1"/>
          </p:cNvSpPr>
          <p:nvPr>
            <p:ph type="dt" sz="half" idx="10"/>
          </p:nvPr>
        </p:nvSpPr>
        <p:spPr/>
        <p:txBody>
          <a:bodyPr/>
          <a:lstStyle/>
          <a:p>
            <a:fld id="{333320AA-16AE-43BD-B2D4-D6322157F7C8}" type="datetimeFigureOut">
              <a:rPr lang="en-US" smtClean="0"/>
              <a:t>12/23/2024</a:t>
            </a:fld>
            <a:endParaRPr lang="en-US"/>
          </a:p>
        </p:txBody>
      </p:sp>
      <p:sp>
        <p:nvSpPr>
          <p:cNvPr id="5" name="Footer Placeholder 4">
            <a:extLst>
              <a:ext uri="{FF2B5EF4-FFF2-40B4-BE49-F238E27FC236}">
                <a16:creationId xmlns:a16="http://schemas.microsoft.com/office/drawing/2014/main" id="{1983EA83-BA3C-286E-EA0A-2A444BB7C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6C190-A2B5-C2F8-70D7-FE8FB4E82B7D}"/>
              </a:ext>
            </a:extLst>
          </p:cNvPr>
          <p:cNvSpPr>
            <a:spLocks noGrp="1"/>
          </p:cNvSpPr>
          <p:nvPr>
            <p:ph type="sldNum" sz="quarter" idx="12"/>
          </p:nvPr>
        </p:nvSpPr>
        <p:spPr/>
        <p:txBody>
          <a:bodyPr/>
          <a:lstStyle/>
          <a:p>
            <a:fld id="{470B2752-A3C4-4F46-9CD5-D8AA36B87ADF}" type="slidenum">
              <a:rPr lang="en-US" smtClean="0"/>
              <a:t>‹#›</a:t>
            </a:fld>
            <a:endParaRPr lang="en-US"/>
          </a:p>
        </p:txBody>
      </p:sp>
    </p:spTree>
    <p:extLst>
      <p:ext uri="{BB962C8B-B14F-4D97-AF65-F5344CB8AC3E}">
        <p14:creationId xmlns:p14="http://schemas.microsoft.com/office/powerpoint/2010/main" val="1742961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ABA7-B06A-AC74-23EA-ADA34AD9A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4E0B86-CA3F-620B-55DC-CA202CD662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70BB13-825E-A24F-A9F3-4650A7A61017}"/>
              </a:ext>
            </a:extLst>
          </p:cNvPr>
          <p:cNvSpPr>
            <a:spLocks noGrp="1"/>
          </p:cNvSpPr>
          <p:nvPr>
            <p:ph type="dt" sz="half" idx="10"/>
          </p:nvPr>
        </p:nvSpPr>
        <p:spPr/>
        <p:txBody>
          <a:bodyPr/>
          <a:lstStyle/>
          <a:p>
            <a:fld id="{333320AA-16AE-43BD-B2D4-D6322157F7C8}" type="datetimeFigureOut">
              <a:rPr lang="en-US" smtClean="0"/>
              <a:t>12/23/2024</a:t>
            </a:fld>
            <a:endParaRPr lang="en-US"/>
          </a:p>
        </p:txBody>
      </p:sp>
      <p:sp>
        <p:nvSpPr>
          <p:cNvPr id="5" name="Footer Placeholder 4">
            <a:extLst>
              <a:ext uri="{FF2B5EF4-FFF2-40B4-BE49-F238E27FC236}">
                <a16:creationId xmlns:a16="http://schemas.microsoft.com/office/drawing/2014/main" id="{AB5A7B05-7FEA-D879-0D4B-1BCECFE971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5EB7F-7A33-6034-33E6-4DE54B103A27}"/>
              </a:ext>
            </a:extLst>
          </p:cNvPr>
          <p:cNvSpPr>
            <a:spLocks noGrp="1"/>
          </p:cNvSpPr>
          <p:nvPr>
            <p:ph type="sldNum" sz="quarter" idx="12"/>
          </p:nvPr>
        </p:nvSpPr>
        <p:spPr/>
        <p:txBody>
          <a:bodyPr/>
          <a:lstStyle/>
          <a:p>
            <a:fld id="{470B2752-A3C4-4F46-9CD5-D8AA36B87ADF}" type="slidenum">
              <a:rPr lang="en-US" smtClean="0"/>
              <a:t>‹#›</a:t>
            </a:fld>
            <a:endParaRPr lang="en-US"/>
          </a:p>
        </p:txBody>
      </p:sp>
    </p:spTree>
    <p:extLst>
      <p:ext uri="{BB962C8B-B14F-4D97-AF65-F5344CB8AC3E}">
        <p14:creationId xmlns:p14="http://schemas.microsoft.com/office/powerpoint/2010/main" val="1472584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4A92-D3ED-0C00-412C-07E8E8ADA9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4059E0-DA2D-4283-C373-FB0564C3B9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AD2114-D2BB-5DA1-0E06-34266CDDB8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4CB39A-E180-9833-B990-2524967DD96D}"/>
              </a:ext>
            </a:extLst>
          </p:cNvPr>
          <p:cNvSpPr>
            <a:spLocks noGrp="1"/>
          </p:cNvSpPr>
          <p:nvPr>
            <p:ph type="dt" sz="half" idx="10"/>
          </p:nvPr>
        </p:nvSpPr>
        <p:spPr/>
        <p:txBody>
          <a:bodyPr/>
          <a:lstStyle/>
          <a:p>
            <a:fld id="{333320AA-16AE-43BD-B2D4-D6322157F7C8}" type="datetimeFigureOut">
              <a:rPr lang="en-US" smtClean="0"/>
              <a:t>12/23/2024</a:t>
            </a:fld>
            <a:endParaRPr lang="en-US"/>
          </a:p>
        </p:txBody>
      </p:sp>
      <p:sp>
        <p:nvSpPr>
          <p:cNvPr id="6" name="Footer Placeholder 5">
            <a:extLst>
              <a:ext uri="{FF2B5EF4-FFF2-40B4-BE49-F238E27FC236}">
                <a16:creationId xmlns:a16="http://schemas.microsoft.com/office/drawing/2014/main" id="{4DB42350-FB7E-5C2B-2EDE-EAECBF1520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889F8-4F6D-AB69-591F-7394122D2EDB}"/>
              </a:ext>
            </a:extLst>
          </p:cNvPr>
          <p:cNvSpPr>
            <a:spLocks noGrp="1"/>
          </p:cNvSpPr>
          <p:nvPr>
            <p:ph type="sldNum" sz="quarter" idx="12"/>
          </p:nvPr>
        </p:nvSpPr>
        <p:spPr/>
        <p:txBody>
          <a:bodyPr/>
          <a:lstStyle/>
          <a:p>
            <a:fld id="{470B2752-A3C4-4F46-9CD5-D8AA36B87ADF}" type="slidenum">
              <a:rPr lang="en-US" smtClean="0"/>
              <a:t>‹#›</a:t>
            </a:fld>
            <a:endParaRPr lang="en-US"/>
          </a:p>
        </p:txBody>
      </p:sp>
    </p:spTree>
    <p:extLst>
      <p:ext uri="{BB962C8B-B14F-4D97-AF65-F5344CB8AC3E}">
        <p14:creationId xmlns:p14="http://schemas.microsoft.com/office/powerpoint/2010/main" val="1917111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73E8C-33A4-BC58-6388-594E3F49F5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902517-1B38-4028-E5B8-365861061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B39A95-6C97-9598-A520-28B892E745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6098A0-DA40-0C08-4C59-64EEE1765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C2EF49-00DD-3320-93AF-018F65D1C1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1F5E8B-2F6F-EDA0-981E-F133F031E0BB}"/>
              </a:ext>
            </a:extLst>
          </p:cNvPr>
          <p:cNvSpPr>
            <a:spLocks noGrp="1"/>
          </p:cNvSpPr>
          <p:nvPr>
            <p:ph type="dt" sz="half" idx="10"/>
          </p:nvPr>
        </p:nvSpPr>
        <p:spPr/>
        <p:txBody>
          <a:bodyPr/>
          <a:lstStyle/>
          <a:p>
            <a:fld id="{333320AA-16AE-43BD-B2D4-D6322157F7C8}" type="datetimeFigureOut">
              <a:rPr lang="en-US" smtClean="0"/>
              <a:t>12/23/2024</a:t>
            </a:fld>
            <a:endParaRPr lang="en-US"/>
          </a:p>
        </p:txBody>
      </p:sp>
      <p:sp>
        <p:nvSpPr>
          <p:cNvPr id="8" name="Footer Placeholder 7">
            <a:extLst>
              <a:ext uri="{FF2B5EF4-FFF2-40B4-BE49-F238E27FC236}">
                <a16:creationId xmlns:a16="http://schemas.microsoft.com/office/drawing/2014/main" id="{CBC94042-F6BE-AA5B-D654-90F5A041E4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E69FA6-504F-FE40-E939-7C994A156157}"/>
              </a:ext>
            </a:extLst>
          </p:cNvPr>
          <p:cNvSpPr>
            <a:spLocks noGrp="1"/>
          </p:cNvSpPr>
          <p:nvPr>
            <p:ph type="sldNum" sz="quarter" idx="12"/>
          </p:nvPr>
        </p:nvSpPr>
        <p:spPr/>
        <p:txBody>
          <a:bodyPr/>
          <a:lstStyle/>
          <a:p>
            <a:fld id="{470B2752-A3C4-4F46-9CD5-D8AA36B87ADF}" type="slidenum">
              <a:rPr lang="en-US" smtClean="0"/>
              <a:t>‹#›</a:t>
            </a:fld>
            <a:endParaRPr lang="en-US"/>
          </a:p>
        </p:txBody>
      </p:sp>
    </p:spTree>
    <p:extLst>
      <p:ext uri="{BB962C8B-B14F-4D97-AF65-F5344CB8AC3E}">
        <p14:creationId xmlns:p14="http://schemas.microsoft.com/office/powerpoint/2010/main" val="404285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FC20-D8D6-098D-0A52-B47436FAA9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B00C9-C2BC-6E2B-9A43-B08CE7E1D4E9}"/>
              </a:ext>
            </a:extLst>
          </p:cNvPr>
          <p:cNvSpPr>
            <a:spLocks noGrp="1"/>
          </p:cNvSpPr>
          <p:nvPr>
            <p:ph type="dt" sz="half" idx="10"/>
          </p:nvPr>
        </p:nvSpPr>
        <p:spPr/>
        <p:txBody>
          <a:bodyPr/>
          <a:lstStyle/>
          <a:p>
            <a:fld id="{333320AA-16AE-43BD-B2D4-D6322157F7C8}" type="datetimeFigureOut">
              <a:rPr lang="en-US" smtClean="0"/>
              <a:t>12/23/2024</a:t>
            </a:fld>
            <a:endParaRPr lang="en-US"/>
          </a:p>
        </p:txBody>
      </p:sp>
      <p:sp>
        <p:nvSpPr>
          <p:cNvPr id="4" name="Footer Placeholder 3">
            <a:extLst>
              <a:ext uri="{FF2B5EF4-FFF2-40B4-BE49-F238E27FC236}">
                <a16:creationId xmlns:a16="http://schemas.microsoft.com/office/drawing/2014/main" id="{B0BFB031-3355-7A7C-5C1E-0C59244B9F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D4D04D-7997-3C9D-1438-21C5B5D74685}"/>
              </a:ext>
            </a:extLst>
          </p:cNvPr>
          <p:cNvSpPr>
            <a:spLocks noGrp="1"/>
          </p:cNvSpPr>
          <p:nvPr>
            <p:ph type="sldNum" sz="quarter" idx="12"/>
          </p:nvPr>
        </p:nvSpPr>
        <p:spPr/>
        <p:txBody>
          <a:bodyPr/>
          <a:lstStyle/>
          <a:p>
            <a:fld id="{470B2752-A3C4-4F46-9CD5-D8AA36B87ADF}" type="slidenum">
              <a:rPr lang="en-US" smtClean="0"/>
              <a:t>‹#›</a:t>
            </a:fld>
            <a:endParaRPr lang="en-US"/>
          </a:p>
        </p:txBody>
      </p:sp>
    </p:spTree>
    <p:extLst>
      <p:ext uri="{BB962C8B-B14F-4D97-AF65-F5344CB8AC3E}">
        <p14:creationId xmlns:p14="http://schemas.microsoft.com/office/powerpoint/2010/main" val="275937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ECE927-2294-6264-968D-0AC0114627FD}"/>
              </a:ext>
            </a:extLst>
          </p:cNvPr>
          <p:cNvSpPr>
            <a:spLocks noGrp="1"/>
          </p:cNvSpPr>
          <p:nvPr>
            <p:ph type="dt" sz="half" idx="10"/>
          </p:nvPr>
        </p:nvSpPr>
        <p:spPr/>
        <p:txBody>
          <a:bodyPr/>
          <a:lstStyle/>
          <a:p>
            <a:fld id="{333320AA-16AE-43BD-B2D4-D6322157F7C8}" type="datetimeFigureOut">
              <a:rPr lang="en-US" smtClean="0"/>
              <a:t>12/23/2024</a:t>
            </a:fld>
            <a:endParaRPr lang="en-US"/>
          </a:p>
        </p:txBody>
      </p:sp>
      <p:sp>
        <p:nvSpPr>
          <p:cNvPr id="3" name="Footer Placeholder 2">
            <a:extLst>
              <a:ext uri="{FF2B5EF4-FFF2-40B4-BE49-F238E27FC236}">
                <a16:creationId xmlns:a16="http://schemas.microsoft.com/office/drawing/2014/main" id="{16B0B3DF-4891-C7A1-F763-2E6FF58DF4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B5FD28-C47F-B896-EAB4-48EB268FFED1}"/>
              </a:ext>
            </a:extLst>
          </p:cNvPr>
          <p:cNvSpPr>
            <a:spLocks noGrp="1"/>
          </p:cNvSpPr>
          <p:nvPr>
            <p:ph type="sldNum" sz="quarter" idx="12"/>
          </p:nvPr>
        </p:nvSpPr>
        <p:spPr/>
        <p:txBody>
          <a:bodyPr/>
          <a:lstStyle/>
          <a:p>
            <a:fld id="{470B2752-A3C4-4F46-9CD5-D8AA36B87ADF}" type="slidenum">
              <a:rPr lang="en-US" smtClean="0"/>
              <a:t>‹#›</a:t>
            </a:fld>
            <a:endParaRPr lang="en-US"/>
          </a:p>
        </p:txBody>
      </p:sp>
    </p:spTree>
    <p:extLst>
      <p:ext uri="{BB962C8B-B14F-4D97-AF65-F5344CB8AC3E}">
        <p14:creationId xmlns:p14="http://schemas.microsoft.com/office/powerpoint/2010/main" val="3742109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A1D5-2607-2B13-CC9A-0D74E94B5B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8C708D-3B16-1B5E-2DD4-68A78C898D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612B36-99F1-4F19-0E82-187CFF7D6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CA8AC6-32FB-C054-F9B7-8A14CD920A9C}"/>
              </a:ext>
            </a:extLst>
          </p:cNvPr>
          <p:cNvSpPr>
            <a:spLocks noGrp="1"/>
          </p:cNvSpPr>
          <p:nvPr>
            <p:ph type="dt" sz="half" idx="10"/>
          </p:nvPr>
        </p:nvSpPr>
        <p:spPr/>
        <p:txBody>
          <a:bodyPr/>
          <a:lstStyle/>
          <a:p>
            <a:fld id="{333320AA-16AE-43BD-B2D4-D6322157F7C8}" type="datetimeFigureOut">
              <a:rPr lang="en-US" smtClean="0"/>
              <a:t>12/23/2024</a:t>
            </a:fld>
            <a:endParaRPr lang="en-US"/>
          </a:p>
        </p:txBody>
      </p:sp>
      <p:sp>
        <p:nvSpPr>
          <p:cNvPr id="6" name="Footer Placeholder 5">
            <a:extLst>
              <a:ext uri="{FF2B5EF4-FFF2-40B4-BE49-F238E27FC236}">
                <a16:creationId xmlns:a16="http://schemas.microsoft.com/office/drawing/2014/main" id="{30D178F6-C27F-01B3-C838-1DEBCDB5F7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545C80-CCEE-E178-5810-B45AB3565D73}"/>
              </a:ext>
            </a:extLst>
          </p:cNvPr>
          <p:cNvSpPr>
            <a:spLocks noGrp="1"/>
          </p:cNvSpPr>
          <p:nvPr>
            <p:ph type="sldNum" sz="quarter" idx="12"/>
          </p:nvPr>
        </p:nvSpPr>
        <p:spPr/>
        <p:txBody>
          <a:bodyPr/>
          <a:lstStyle/>
          <a:p>
            <a:fld id="{470B2752-A3C4-4F46-9CD5-D8AA36B87ADF}" type="slidenum">
              <a:rPr lang="en-US" smtClean="0"/>
              <a:t>‹#›</a:t>
            </a:fld>
            <a:endParaRPr lang="en-US"/>
          </a:p>
        </p:txBody>
      </p:sp>
    </p:spTree>
    <p:extLst>
      <p:ext uri="{BB962C8B-B14F-4D97-AF65-F5344CB8AC3E}">
        <p14:creationId xmlns:p14="http://schemas.microsoft.com/office/powerpoint/2010/main" val="2382384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3A5C9-A74D-F0D0-3B52-C7C77AA0D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592952-2381-07B4-5F97-5E2AA89E97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DCE2D-3246-F22F-54FC-BFF3510AA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1176FA-CF25-93F1-4579-B17BCDA61366}"/>
              </a:ext>
            </a:extLst>
          </p:cNvPr>
          <p:cNvSpPr>
            <a:spLocks noGrp="1"/>
          </p:cNvSpPr>
          <p:nvPr>
            <p:ph type="dt" sz="half" idx="10"/>
          </p:nvPr>
        </p:nvSpPr>
        <p:spPr/>
        <p:txBody>
          <a:bodyPr/>
          <a:lstStyle/>
          <a:p>
            <a:fld id="{333320AA-16AE-43BD-B2D4-D6322157F7C8}" type="datetimeFigureOut">
              <a:rPr lang="en-US" smtClean="0"/>
              <a:t>12/23/2024</a:t>
            </a:fld>
            <a:endParaRPr lang="en-US"/>
          </a:p>
        </p:txBody>
      </p:sp>
      <p:sp>
        <p:nvSpPr>
          <p:cNvPr id="6" name="Footer Placeholder 5">
            <a:extLst>
              <a:ext uri="{FF2B5EF4-FFF2-40B4-BE49-F238E27FC236}">
                <a16:creationId xmlns:a16="http://schemas.microsoft.com/office/drawing/2014/main" id="{C1B8BE65-9947-949A-3548-A728FB7F8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D2812C-01BC-9A0D-56A1-8C2CCFB63B3B}"/>
              </a:ext>
            </a:extLst>
          </p:cNvPr>
          <p:cNvSpPr>
            <a:spLocks noGrp="1"/>
          </p:cNvSpPr>
          <p:nvPr>
            <p:ph type="sldNum" sz="quarter" idx="12"/>
          </p:nvPr>
        </p:nvSpPr>
        <p:spPr/>
        <p:txBody>
          <a:bodyPr/>
          <a:lstStyle/>
          <a:p>
            <a:fld id="{470B2752-A3C4-4F46-9CD5-D8AA36B87ADF}" type="slidenum">
              <a:rPr lang="en-US" smtClean="0"/>
              <a:t>‹#›</a:t>
            </a:fld>
            <a:endParaRPr lang="en-US"/>
          </a:p>
        </p:txBody>
      </p:sp>
    </p:spTree>
    <p:extLst>
      <p:ext uri="{BB962C8B-B14F-4D97-AF65-F5344CB8AC3E}">
        <p14:creationId xmlns:p14="http://schemas.microsoft.com/office/powerpoint/2010/main" val="496674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25224F-22D7-2F47-2318-0596E040BB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B9E9B8-A0CA-B928-A503-CB4CB6A59F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C58547-B5D8-F903-CE3F-3053D02D49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3320AA-16AE-43BD-B2D4-D6322157F7C8}" type="datetimeFigureOut">
              <a:rPr lang="en-US" smtClean="0"/>
              <a:t>12/23/2024</a:t>
            </a:fld>
            <a:endParaRPr lang="en-US"/>
          </a:p>
        </p:txBody>
      </p:sp>
      <p:sp>
        <p:nvSpPr>
          <p:cNvPr id="5" name="Footer Placeholder 4">
            <a:extLst>
              <a:ext uri="{FF2B5EF4-FFF2-40B4-BE49-F238E27FC236}">
                <a16:creationId xmlns:a16="http://schemas.microsoft.com/office/drawing/2014/main" id="{093236C1-434A-3FF4-6FB8-3664FF5938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AEF6E1-CA04-9573-BDF1-A525C41C7A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0B2752-A3C4-4F46-9CD5-D8AA36B87ADF}" type="slidenum">
              <a:rPr lang="en-US" smtClean="0"/>
              <a:t>‹#›</a:t>
            </a:fld>
            <a:endParaRPr lang="en-US"/>
          </a:p>
        </p:txBody>
      </p:sp>
    </p:spTree>
    <p:extLst>
      <p:ext uri="{BB962C8B-B14F-4D97-AF65-F5344CB8AC3E}">
        <p14:creationId xmlns:p14="http://schemas.microsoft.com/office/powerpoint/2010/main" val="1727850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www.softtek.com/it-cost-optimization?hsLang=en"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jp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jpg"/></Relationships>
</file>

<file path=ppt/slides/_rels/slide4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7.xml"/><Relationship Id="rId4" Type="http://schemas.openxmlformats.org/officeDocument/2006/relationships/image" Target="../media/image60.jp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jp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7.xml"/><Relationship Id="rId4" Type="http://schemas.openxmlformats.org/officeDocument/2006/relationships/image" Target="../media/image89.jpg"/></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CE25B7-3F9F-4037-6BFF-AA35D1578A43}"/>
              </a:ext>
            </a:extLst>
          </p:cNvPr>
          <p:cNvSpPr txBox="1"/>
          <p:nvPr/>
        </p:nvSpPr>
        <p:spPr>
          <a:xfrm>
            <a:off x="1723523" y="328500"/>
            <a:ext cx="6093994" cy="584775"/>
          </a:xfrm>
          <a:prstGeom prst="rect">
            <a:avLst/>
          </a:prstGeom>
          <a:noFill/>
        </p:spPr>
        <p:txBody>
          <a:bodyPr wrap="square">
            <a:spAutoFit/>
          </a:bodyPr>
          <a:lstStyle/>
          <a:p>
            <a:r>
              <a:rPr lang="en-US" sz="3200" b="0" dirty="0">
                <a:effectLst/>
              </a:rPr>
              <a:t>SERVICES &amp; SOLUTIONS</a:t>
            </a:r>
            <a:endParaRPr lang="en-US" sz="3200" dirty="0"/>
          </a:p>
        </p:txBody>
      </p:sp>
      <p:sp>
        <p:nvSpPr>
          <p:cNvPr id="6" name="TextBox 5">
            <a:extLst>
              <a:ext uri="{FF2B5EF4-FFF2-40B4-BE49-F238E27FC236}">
                <a16:creationId xmlns:a16="http://schemas.microsoft.com/office/drawing/2014/main" id="{91E6C682-0707-0DAE-ADE0-221A78AFF412}"/>
              </a:ext>
            </a:extLst>
          </p:cNvPr>
          <p:cNvSpPr txBox="1"/>
          <p:nvPr/>
        </p:nvSpPr>
        <p:spPr>
          <a:xfrm>
            <a:off x="824162" y="1252426"/>
            <a:ext cx="3510214" cy="2031325"/>
          </a:xfrm>
          <a:prstGeom prst="rect">
            <a:avLst/>
          </a:prstGeom>
          <a:noFill/>
        </p:spPr>
        <p:txBody>
          <a:bodyPr wrap="square">
            <a:spAutoFit/>
          </a:bodyPr>
          <a:lstStyle/>
          <a:p>
            <a:r>
              <a:rPr lang="en-US" b="0" cap="all" dirty="0">
                <a:effectLst/>
              </a:rPr>
              <a:t>Digital Transformation </a:t>
            </a:r>
          </a:p>
          <a:p>
            <a:endParaRPr lang="en-US" b="0" cap="all" dirty="0">
              <a:effectLst/>
            </a:endParaRPr>
          </a:p>
          <a:p>
            <a:r>
              <a:rPr lang="en-US" b="0" dirty="0">
                <a:effectLst/>
              </a:rPr>
              <a:t>Digital Optimization  -slide 6</a:t>
            </a:r>
            <a:endParaRPr lang="en-US" b="1" dirty="0"/>
          </a:p>
          <a:p>
            <a:r>
              <a:rPr lang="en-US" b="0" dirty="0">
                <a:effectLst/>
              </a:rPr>
              <a:t>Digital Sales </a:t>
            </a:r>
            <a:endParaRPr lang="en-US" b="1" dirty="0"/>
          </a:p>
          <a:p>
            <a:r>
              <a:rPr lang="en-US" b="0" dirty="0">
                <a:effectLst/>
              </a:rPr>
              <a:t>Data Masking Solution </a:t>
            </a:r>
            <a:endParaRPr lang="en-US" b="1" dirty="0"/>
          </a:p>
          <a:p>
            <a:r>
              <a:rPr lang="en-US" b="0" dirty="0">
                <a:effectLst/>
              </a:rPr>
              <a:t>IT Cost Optimization </a:t>
            </a:r>
          </a:p>
          <a:p>
            <a:r>
              <a:rPr lang="en-US" dirty="0"/>
              <a:t>Web Presence optimization</a:t>
            </a:r>
            <a:endParaRPr lang="en-US" b="1" dirty="0"/>
          </a:p>
        </p:txBody>
      </p:sp>
      <p:sp>
        <p:nvSpPr>
          <p:cNvPr id="8" name="TextBox 7">
            <a:extLst>
              <a:ext uri="{FF2B5EF4-FFF2-40B4-BE49-F238E27FC236}">
                <a16:creationId xmlns:a16="http://schemas.microsoft.com/office/drawing/2014/main" id="{27A88CCE-ED06-1D7E-76FC-BCEC42706F1C}"/>
              </a:ext>
            </a:extLst>
          </p:cNvPr>
          <p:cNvSpPr txBox="1"/>
          <p:nvPr/>
        </p:nvSpPr>
        <p:spPr>
          <a:xfrm>
            <a:off x="4403557" y="1252426"/>
            <a:ext cx="2827421" cy="1754326"/>
          </a:xfrm>
          <a:prstGeom prst="rect">
            <a:avLst/>
          </a:prstGeom>
          <a:noFill/>
        </p:spPr>
        <p:txBody>
          <a:bodyPr wrap="square">
            <a:spAutoFit/>
          </a:bodyPr>
          <a:lstStyle/>
          <a:p>
            <a:r>
              <a:rPr lang="en-US" b="0" cap="all" dirty="0">
                <a:effectLst/>
              </a:rPr>
              <a:t>Enterprise Application Services</a:t>
            </a:r>
          </a:p>
          <a:p>
            <a:r>
              <a:rPr lang="en-US" b="0" cap="all" dirty="0">
                <a:effectLst/>
              </a:rPr>
              <a:t> </a:t>
            </a:r>
          </a:p>
          <a:p>
            <a:r>
              <a:rPr lang="en-US" b="0" dirty="0">
                <a:effectLst/>
              </a:rPr>
              <a:t>Software Development </a:t>
            </a:r>
            <a:endParaRPr lang="en-US" dirty="0"/>
          </a:p>
          <a:p>
            <a:r>
              <a:rPr lang="en-US" b="0" dirty="0">
                <a:effectLst/>
              </a:rPr>
              <a:t>Application Management </a:t>
            </a:r>
            <a:endParaRPr lang="en-US" dirty="0"/>
          </a:p>
          <a:p>
            <a:r>
              <a:rPr lang="en-US" b="0" dirty="0">
                <a:effectLst/>
              </a:rPr>
              <a:t>Application Services </a:t>
            </a:r>
            <a:endParaRPr lang="en-US" dirty="0"/>
          </a:p>
        </p:txBody>
      </p:sp>
      <p:sp>
        <p:nvSpPr>
          <p:cNvPr id="12" name="TextBox 11">
            <a:extLst>
              <a:ext uri="{FF2B5EF4-FFF2-40B4-BE49-F238E27FC236}">
                <a16:creationId xmlns:a16="http://schemas.microsoft.com/office/drawing/2014/main" id="{946C04AD-6DBA-B79C-5342-071DDDA87680}"/>
              </a:ext>
            </a:extLst>
          </p:cNvPr>
          <p:cNvSpPr txBox="1"/>
          <p:nvPr/>
        </p:nvSpPr>
        <p:spPr>
          <a:xfrm>
            <a:off x="7230978" y="1252426"/>
            <a:ext cx="2264945" cy="1754326"/>
          </a:xfrm>
          <a:prstGeom prst="rect">
            <a:avLst/>
          </a:prstGeom>
          <a:noFill/>
        </p:spPr>
        <p:txBody>
          <a:bodyPr wrap="square">
            <a:spAutoFit/>
          </a:bodyPr>
          <a:lstStyle/>
          <a:p>
            <a:r>
              <a:rPr lang="en-US" b="0" cap="all" dirty="0">
                <a:effectLst/>
              </a:rPr>
              <a:t>Cloud &amp; DevOps</a:t>
            </a:r>
          </a:p>
          <a:p>
            <a:r>
              <a:rPr lang="en-US" b="0" cap="all" dirty="0">
                <a:effectLst/>
              </a:rPr>
              <a:t> </a:t>
            </a:r>
          </a:p>
          <a:p>
            <a:r>
              <a:rPr lang="en-US" b="0" dirty="0">
                <a:effectLst/>
              </a:rPr>
              <a:t>Cloud Services </a:t>
            </a:r>
            <a:endParaRPr lang="en-US" dirty="0"/>
          </a:p>
          <a:p>
            <a:r>
              <a:rPr lang="en-US" b="0" dirty="0">
                <a:effectLst/>
              </a:rPr>
              <a:t>IT Infrastructure </a:t>
            </a:r>
            <a:endParaRPr lang="en-US" dirty="0"/>
          </a:p>
          <a:p>
            <a:r>
              <a:rPr lang="en-US" b="0" dirty="0">
                <a:effectLst/>
              </a:rPr>
              <a:t>Digital Security </a:t>
            </a:r>
            <a:endParaRPr lang="en-US" dirty="0"/>
          </a:p>
          <a:p>
            <a:r>
              <a:rPr lang="en-US" b="0" dirty="0">
                <a:effectLst/>
              </a:rPr>
              <a:t>DevOps </a:t>
            </a:r>
            <a:endParaRPr lang="en-US" dirty="0"/>
          </a:p>
        </p:txBody>
      </p:sp>
      <p:sp>
        <p:nvSpPr>
          <p:cNvPr id="14" name="TextBox 13">
            <a:extLst>
              <a:ext uri="{FF2B5EF4-FFF2-40B4-BE49-F238E27FC236}">
                <a16:creationId xmlns:a16="http://schemas.microsoft.com/office/drawing/2014/main" id="{848E7AC3-2DD1-E075-6E47-F56B647A840E}"/>
              </a:ext>
            </a:extLst>
          </p:cNvPr>
          <p:cNvSpPr txBox="1"/>
          <p:nvPr/>
        </p:nvSpPr>
        <p:spPr>
          <a:xfrm>
            <a:off x="9363576" y="1275346"/>
            <a:ext cx="2463466" cy="1200329"/>
          </a:xfrm>
          <a:prstGeom prst="rect">
            <a:avLst/>
          </a:prstGeom>
          <a:noFill/>
        </p:spPr>
        <p:txBody>
          <a:bodyPr wrap="square">
            <a:spAutoFit/>
          </a:bodyPr>
          <a:lstStyle/>
          <a:p>
            <a:r>
              <a:rPr lang="it-IT" b="0" cap="all" dirty="0">
                <a:effectLst/>
              </a:rPr>
              <a:t>Data &amp; Automation</a:t>
            </a:r>
          </a:p>
          <a:p>
            <a:r>
              <a:rPr lang="it-IT" b="0" cap="all" dirty="0">
                <a:effectLst/>
              </a:rPr>
              <a:t> </a:t>
            </a:r>
          </a:p>
          <a:p>
            <a:r>
              <a:rPr lang="it-IT" b="0" dirty="0">
                <a:effectLst/>
              </a:rPr>
              <a:t>Data and AI </a:t>
            </a:r>
            <a:endParaRPr lang="it-IT" dirty="0"/>
          </a:p>
          <a:p>
            <a:r>
              <a:rPr lang="it-IT" b="0" dirty="0">
                <a:effectLst/>
              </a:rPr>
              <a:t>Intelligent Automation </a:t>
            </a:r>
            <a:endParaRPr lang="it-IT" dirty="0"/>
          </a:p>
        </p:txBody>
      </p:sp>
      <p:cxnSp>
        <p:nvCxnSpPr>
          <p:cNvPr id="16" name="Straight Arrow Connector 15">
            <a:extLst>
              <a:ext uri="{FF2B5EF4-FFF2-40B4-BE49-F238E27FC236}">
                <a16:creationId xmlns:a16="http://schemas.microsoft.com/office/drawing/2014/main" id="{0E00E3AD-44F6-1266-A1DE-1718CC5BC823}"/>
              </a:ext>
            </a:extLst>
          </p:cNvPr>
          <p:cNvCxnSpPr/>
          <p:nvPr/>
        </p:nvCxnSpPr>
        <p:spPr>
          <a:xfrm>
            <a:off x="1723523" y="1540042"/>
            <a:ext cx="0" cy="336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ADF17FA-8AFE-B4A4-627A-4D34267A24FE}"/>
              </a:ext>
            </a:extLst>
          </p:cNvPr>
          <p:cNvCxnSpPr/>
          <p:nvPr/>
        </p:nvCxnSpPr>
        <p:spPr>
          <a:xfrm>
            <a:off x="8156407" y="1538626"/>
            <a:ext cx="0" cy="336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1EA626F-8961-3FDD-9800-7A765A96AF05}"/>
              </a:ext>
            </a:extLst>
          </p:cNvPr>
          <p:cNvCxnSpPr/>
          <p:nvPr/>
        </p:nvCxnSpPr>
        <p:spPr>
          <a:xfrm>
            <a:off x="5517481" y="1792705"/>
            <a:ext cx="0" cy="336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AFAE184-EA35-C06E-B9FA-B5521E4197C8}"/>
              </a:ext>
            </a:extLst>
          </p:cNvPr>
          <p:cNvCxnSpPr/>
          <p:nvPr/>
        </p:nvCxnSpPr>
        <p:spPr>
          <a:xfrm>
            <a:off x="10025313" y="1584158"/>
            <a:ext cx="0" cy="336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3699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8507F2-C8A5-7A1A-6F8B-9DEE935AC219}"/>
              </a:ext>
            </a:extLst>
          </p:cNvPr>
          <p:cNvSpPr txBox="1"/>
          <p:nvPr/>
        </p:nvSpPr>
        <p:spPr>
          <a:xfrm>
            <a:off x="300789" y="200344"/>
            <a:ext cx="11361822" cy="1077218"/>
          </a:xfrm>
          <a:prstGeom prst="rect">
            <a:avLst/>
          </a:prstGeom>
          <a:noFill/>
        </p:spPr>
        <p:txBody>
          <a:bodyPr wrap="square">
            <a:spAutoFit/>
          </a:bodyPr>
          <a:lstStyle/>
          <a:p>
            <a:pPr algn="ctr"/>
            <a:r>
              <a:rPr lang="en-US" sz="2800" b="1" dirty="0" err="1">
                <a:solidFill>
                  <a:schemeClr val="accent4">
                    <a:lumMod val="60000"/>
                    <a:lumOff val="40000"/>
                  </a:schemeClr>
                </a:solidFill>
              </a:rPr>
              <a:t>Nextech</a:t>
            </a:r>
            <a:r>
              <a:rPr lang="en-US" sz="2800" b="1" dirty="0">
                <a:solidFill>
                  <a:schemeClr val="accent4">
                    <a:lumMod val="60000"/>
                    <a:lumOff val="40000"/>
                  </a:schemeClr>
                </a:solidFill>
              </a:rPr>
              <a:t> Offerings for Accelerated Digital Enablement</a:t>
            </a:r>
          </a:p>
          <a:p>
            <a:r>
              <a:rPr lang="en-US" b="1" dirty="0"/>
              <a:t> </a:t>
            </a:r>
            <a:r>
              <a:rPr lang="en-US" dirty="0"/>
              <a:t>Built for swift impact, our teams focus on addressing critical needs to optimize and elevate the performance of your current digital systems without delay.</a:t>
            </a:r>
            <a:endParaRPr lang="en-US" b="1" dirty="0"/>
          </a:p>
        </p:txBody>
      </p:sp>
      <p:pic>
        <p:nvPicPr>
          <p:cNvPr id="5" name="Picture 4" descr="A person using a tablet&#10;&#10;Description automatically generated">
            <a:extLst>
              <a:ext uri="{FF2B5EF4-FFF2-40B4-BE49-F238E27FC236}">
                <a16:creationId xmlns:a16="http://schemas.microsoft.com/office/drawing/2014/main" id="{22BB8024-EBEB-7929-8E2C-35656BBDB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4789" y="2143564"/>
            <a:ext cx="1743436" cy="1162290"/>
          </a:xfrm>
          <a:prstGeom prst="rect">
            <a:avLst/>
          </a:prstGeom>
          <a:effectLst>
            <a:softEdge rad="63500"/>
          </a:effectLst>
        </p:spPr>
      </p:pic>
      <p:sp>
        <p:nvSpPr>
          <p:cNvPr id="7" name="TextBox 6">
            <a:extLst>
              <a:ext uri="{FF2B5EF4-FFF2-40B4-BE49-F238E27FC236}">
                <a16:creationId xmlns:a16="http://schemas.microsoft.com/office/drawing/2014/main" id="{CFE63F9F-8706-8C5C-398E-448C9BC2ECDC}"/>
              </a:ext>
            </a:extLst>
          </p:cNvPr>
          <p:cNvSpPr txBox="1"/>
          <p:nvPr/>
        </p:nvSpPr>
        <p:spPr>
          <a:xfrm>
            <a:off x="818147" y="2047069"/>
            <a:ext cx="8217569" cy="1477328"/>
          </a:xfrm>
          <a:prstGeom prst="rect">
            <a:avLst/>
          </a:prstGeom>
          <a:noFill/>
        </p:spPr>
        <p:txBody>
          <a:bodyPr wrap="square">
            <a:spAutoFit/>
          </a:bodyPr>
          <a:lstStyle/>
          <a:p>
            <a:r>
              <a:rPr lang="en-US" sz="2000" dirty="0">
                <a:solidFill>
                  <a:schemeClr val="accent5">
                    <a:lumMod val="40000"/>
                    <a:lumOff val="60000"/>
                  </a:schemeClr>
                </a:solidFill>
              </a:rPr>
              <a:t>Quickly resolve issues with unstable or overloaded platforms or channels</a:t>
            </a:r>
          </a:p>
          <a:p>
            <a:r>
              <a:rPr lang="en-US" sz="1400" b="1" dirty="0"/>
              <a:t>Digital Commerce Solutions:</a:t>
            </a:r>
            <a:r>
              <a:rPr lang="en-US" sz="1400" dirty="0"/>
              <a:t> Swift setup of fully operational temporary digital channels to mitigate instability or handle saturation effectively.</a:t>
            </a:r>
          </a:p>
          <a:p>
            <a:r>
              <a:rPr lang="en-US" sz="1400" b="1" dirty="0"/>
              <a:t>Tailored eCommerce Platform Support:</a:t>
            </a:r>
            <a:r>
              <a:rPr lang="en-US" sz="1400" dirty="0"/>
              <a:t> Fast-track stabilization and optimization of existing eCommerce systems to prevent sales interruptions during demand surges, while laying the groundwork for a sustainable long-term strategy.</a:t>
            </a:r>
          </a:p>
        </p:txBody>
      </p:sp>
      <p:sp>
        <p:nvSpPr>
          <p:cNvPr id="11" name="TextBox 10">
            <a:extLst>
              <a:ext uri="{FF2B5EF4-FFF2-40B4-BE49-F238E27FC236}">
                <a16:creationId xmlns:a16="http://schemas.microsoft.com/office/drawing/2014/main" id="{B0D87804-7053-A5E3-1A86-B3E9FE6D2B17}"/>
              </a:ext>
            </a:extLst>
          </p:cNvPr>
          <p:cNvSpPr txBox="1"/>
          <p:nvPr/>
        </p:nvSpPr>
        <p:spPr>
          <a:xfrm>
            <a:off x="818147" y="3718679"/>
            <a:ext cx="7026442" cy="1908215"/>
          </a:xfrm>
          <a:prstGeom prst="rect">
            <a:avLst/>
          </a:prstGeom>
          <a:noFill/>
        </p:spPr>
        <p:txBody>
          <a:bodyPr wrap="square">
            <a:spAutoFit/>
          </a:bodyPr>
          <a:lstStyle/>
          <a:p>
            <a:r>
              <a:rPr lang="en-US" sz="2000" dirty="0">
                <a:solidFill>
                  <a:schemeClr val="accent5">
                    <a:lumMod val="40000"/>
                    <a:lumOff val="60000"/>
                  </a:schemeClr>
                </a:solidFill>
              </a:rPr>
              <a:t>Accelerate or transform your digital delivery approach</a:t>
            </a:r>
          </a:p>
          <a:p>
            <a:pPr>
              <a:buFont typeface="Arial" panose="020B0604020202020204" pitchFamily="34" charset="0"/>
              <a:buChar char="•"/>
            </a:pPr>
            <a:r>
              <a:rPr lang="en-US" sz="1400" b="1" dirty="0"/>
              <a:t>Seamless Integration of Delivery Channels</a:t>
            </a:r>
            <a:r>
              <a:rPr lang="en-US" sz="1400" dirty="0"/>
              <a:t>: Quickly connect to digital platforms to establish new or temporary delivery methods, ensuring continuity even when core channels face disruptions.</a:t>
            </a:r>
          </a:p>
          <a:p>
            <a:pPr>
              <a:buFont typeface="Arial" panose="020B0604020202020204" pitchFamily="34" charset="0"/>
              <a:buChar char="•"/>
            </a:pPr>
            <a:r>
              <a:rPr lang="en-US" sz="1400" b="1" dirty="0"/>
              <a:t>Enhanced Digital Front-End Support</a:t>
            </a:r>
            <a:r>
              <a:rPr lang="en-US" sz="1400" dirty="0"/>
              <a:t>: Analyze customer behavior, pinpoint areas for improvement, and resolve issues to elevate the overall user experience.</a:t>
            </a:r>
          </a:p>
          <a:p>
            <a:pPr>
              <a:buFont typeface="Arial" panose="020B0604020202020204" pitchFamily="34" charset="0"/>
              <a:buChar char="•"/>
            </a:pPr>
            <a:r>
              <a:rPr lang="en-US" sz="1400" b="1" dirty="0"/>
              <a:t>AI-Driven eCommerce Testing</a:t>
            </a:r>
            <a:r>
              <a:rPr lang="en-US" sz="1400" dirty="0"/>
              <a:t>: Deploy intelligent testing scenarios for eCommerce platforms, leveraging AI and cognitive tools for swift and efficient evaluations.</a:t>
            </a:r>
          </a:p>
        </p:txBody>
      </p:sp>
      <p:pic>
        <p:nvPicPr>
          <p:cNvPr id="16" name="Picture 15">
            <a:extLst>
              <a:ext uri="{FF2B5EF4-FFF2-40B4-BE49-F238E27FC236}">
                <a16:creationId xmlns:a16="http://schemas.microsoft.com/office/drawing/2014/main" id="{447C88FE-D877-E432-962D-D2C98ADAAD4C}"/>
              </a:ext>
            </a:extLst>
          </p:cNvPr>
          <p:cNvPicPr>
            <a:picLocks noChangeAspect="1"/>
          </p:cNvPicPr>
          <p:nvPr/>
        </p:nvPicPr>
        <p:blipFill>
          <a:blip r:embed="rId3"/>
          <a:stretch>
            <a:fillRect/>
          </a:stretch>
        </p:blipFill>
        <p:spPr>
          <a:xfrm>
            <a:off x="9444789" y="3873917"/>
            <a:ext cx="1747877" cy="1166161"/>
          </a:xfrm>
          <a:prstGeom prst="rect">
            <a:avLst/>
          </a:prstGeom>
          <a:effectLst>
            <a:softEdge rad="63500"/>
          </a:effectLst>
        </p:spPr>
      </p:pic>
    </p:spTree>
    <p:extLst>
      <p:ext uri="{BB962C8B-B14F-4D97-AF65-F5344CB8AC3E}">
        <p14:creationId xmlns:p14="http://schemas.microsoft.com/office/powerpoint/2010/main" val="1071745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8D048-A6F0-9671-B991-DD7F5087D6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A65912F-8647-41D3-588A-8453C4F1588C}"/>
              </a:ext>
            </a:extLst>
          </p:cNvPr>
          <p:cNvSpPr txBox="1"/>
          <p:nvPr/>
        </p:nvSpPr>
        <p:spPr>
          <a:xfrm>
            <a:off x="652713" y="770073"/>
            <a:ext cx="9026636" cy="2831544"/>
          </a:xfrm>
          <a:prstGeom prst="rect">
            <a:avLst/>
          </a:prstGeom>
          <a:noFill/>
        </p:spPr>
        <p:txBody>
          <a:bodyPr wrap="square">
            <a:spAutoFit/>
          </a:bodyPr>
          <a:lstStyle/>
          <a:p>
            <a:r>
              <a:rPr lang="en-US" sz="2000" dirty="0">
                <a:solidFill>
                  <a:schemeClr val="accent5">
                    <a:lumMod val="40000"/>
                    <a:lumOff val="60000"/>
                  </a:schemeClr>
                </a:solidFill>
              </a:rPr>
              <a:t>Achieve Best-in-Class eCommerce at Unmatched Speed</a:t>
            </a:r>
          </a:p>
          <a:p>
            <a:endParaRPr lang="en-US" dirty="0"/>
          </a:p>
          <a:p>
            <a:r>
              <a:rPr lang="en-US" sz="1400" dirty="0"/>
              <a:t>Enterprise-Ready Commerce Solutions: Deploy omni-channel, enterprise-grade digital commerce and CRM platforms seamlessly and efficiently.</a:t>
            </a:r>
          </a:p>
          <a:p>
            <a:endParaRPr lang="en-US" sz="1400" dirty="0"/>
          </a:p>
          <a:p>
            <a:r>
              <a:rPr lang="en-US" sz="1400" dirty="0"/>
              <a:t>eCommerce On-Demand – Performance-Based Model: Go live with Hybris or Magento eCommerce solutions in under two weeks. Our expert digital marketing teams drive customer acquisition and sales, while you benefit from a transaction-based model that lets you retain 100% of the profits.</a:t>
            </a:r>
          </a:p>
          <a:p>
            <a:endParaRPr lang="en-US" sz="1400" dirty="0"/>
          </a:p>
          <a:p>
            <a:r>
              <a:rPr lang="en-US" sz="1400" dirty="0"/>
              <a:t>Comprehensive Marketing Support: Our in-house digital marketing experts collaborate closely with our rapid deployment teams to create tailored demand generation strategies that fuel eCommerce growth and maximize sales.</a:t>
            </a:r>
          </a:p>
        </p:txBody>
      </p:sp>
      <p:pic>
        <p:nvPicPr>
          <p:cNvPr id="7" name="Picture 6" descr="A person holding a tablet with a graph&#10;&#10;Description automatically generated">
            <a:extLst>
              <a:ext uri="{FF2B5EF4-FFF2-40B4-BE49-F238E27FC236}">
                <a16:creationId xmlns:a16="http://schemas.microsoft.com/office/drawing/2014/main" id="{7EA75DB4-7A83-E686-FF91-5237A6854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944" y="1829035"/>
            <a:ext cx="2011680" cy="1230057"/>
          </a:xfrm>
          <a:prstGeom prst="rect">
            <a:avLst/>
          </a:prstGeom>
          <a:effectLst>
            <a:softEdge rad="63500"/>
          </a:effectLst>
        </p:spPr>
      </p:pic>
    </p:spTree>
    <p:extLst>
      <p:ext uri="{BB962C8B-B14F-4D97-AF65-F5344CB8AC3E}">
        <p14:creationId xmlns:p14="http://schemas.microsoft.com/office/powerpoint/2010/main" val="405591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60C384-3EAB-504A-A00D-53B9FCA39FA9}"/>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mputer and a shopping cart next to a phone&#10;&#10;Description automatically generated">
            <a:extLst>
              <a:ext uri="{FF2B5EF4-FFF2-40B4-BE49-F238E27FC236}">
                <a16:creationId xmlns:a16="http://schemas.microsoft.com/office/drawing/2014/main" id="{6ECB1580-4B3A-1A9D-4172-EE35FB59C3F4}"/>
              </a:ext>
            </a:extLst>
          </p:cNvPr>
          <p:cNvPicPr>
            <a:picLocks noChangeAspect="1"/>
          </p:cNvPicPr>
          <p:nvPr/>
        </p:nvPicPr>
        <p:blipFill>
          <a:blip r:embed="rId2"/>
          <a:srcRect t="29077"/>
          <a:stretch/>
        </p:blipFill>
        <p:spPr>
          <a:xfrm>
            <a:off x="3765884" y="10"/>
            <a:ext cx="8426116" cy="6857990"/>
          </a:xfrm>
          <a:prstGeom prst="rect">
            <a:avLst/>
          </a:prstGeom>
        </p:spPr>
      </p:pic>
      <p:sp>
        <p:nvSpPr>
          <p:cNvPr id="22" name="Rectangle 2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EC4EBFF-89B2-6A55-ADF7-E9FD63756CC4}"/>
              </a:ext>
            </a:extLst>
          </p:cNvPr>
          <p:cNvSpPr txBox="1"/>
          <p:nvPr/>
        </p:nvSpPr>
        <p:spPr>
          <a:xfrm>
            <a:off x="413384" y="435555"/>
            <a:ext cx="6101715" cy="1099331"/>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4000" b="0" dirty="0">
                <a:effectLst/>
                <a:latin typeface="+mj-lt"/>
                <a:ea typeface="+mj-ea"/>
                <a:cs typeface="+mj-cs"/>
              </a:rPr>
              <a:t>Digital Sales Services</a:t>
            </a:r>
            <a:endParaRPr lang="en-US" sz="4000" dirty="0">
              <a:latin typeface="+mj-lt"/>
              <a:ea typeface="+mj-ea"/>
              <a:cs typeface="+mj-cs"/>
            </a:endParaRPr>
          </a:p>
        </p:txBody>
      </p:sp>
      <p:sp>
        <p:nvSpPr>
          <p:cNvPr id="7" name="TextBox 6">
            <a:extLst>
              <a:ext uri="{FF2B5EF4-FFF2-40B4-BE49-F238E27FC236}">
                <a16:creationId xmlns:a16="http://schemas.microsoft.com/office/drawing/2014/main" id="{B236E0F0-72E8-6589-0D12-CE7E9D7D5287}"/>
              </a:ext>
            </a:extLst>
          </p:cNvPr>
          <p:cNvSpPr txBox="1"/>
          <p:nvPr/>
        </p:nvSpPr>
        <p:spPr>
          <a:xfrm>
            <a:off x="270971" y="1739283"/>
            <a:ext cx="3973386" cy="1485319"/>
          </a:xfrm>
          <a:prstGeom prst="rect">
            <a:avLst/>
          </a:prstGeom>
          <a:noFill/>
        </p:spPr>
        <p:txBody>
          <a:bodyPr vert="horz" lIns="91440" tIns="45720" rIns="91440" bIns="45720" rtlCol="0">
            <a:normAutofit/>
          </a:bodyPr>
          <a:lstStyle/>
          <a:p>
            <a:pPr>
              <a:lnSpc>
                <a:spcPct val="90000"/>
              </a:lnSpc>
              <a:spcBef>
                <a:spcPts val="1000"/>
              </a:spcBef>
            </a:pPr>
            <a:r>
              <a:rPr lang="en-US" sz="2400" dirty="0"/>
              <a:t>Does your digital commerce meet the high expectations of both your customers and shareholders?</a:t>
            </a:r>
          </a:p>
        </p:txBody>
      </p:sp>
      <p:sp>
        <p:nvSpPr>
          <p:cNvPr id="12" name="TextBox 11">
            <a:extLst>
              <a:ext uri="{FF2B5EF4-FFF2-40B4-BE49-F238E27FC236}">
                <a16:creationId xmlns:a16="http://schemas.microsoft.com/office/drawing/2014/main" id="{188DCEE4-6139-1D27-C897-8C0C12242E25}"/>
              </a:ext>
            </a:extLst>
          </p:cNvPr>
          <p:cNvSpPr txBox="1"/>
          <p:nvPr/>
        </p:nvSpPr>
        <p:spPr>
          <a:xfrm>
            <a:off x="270971" y="3429000"/>
            <a:ext cx="7838314" cy="923330"/>
          </a:xfrm>
          <a:prstGeom prst="rect">
            <a:avLst/>
          </a:prstGeom>
          <a:noFill/>
        </p:spPr>
        <p:txBody>
          <a:bodyPr wrap="square">
            <a:spAutoFit/>
          </a:bodyPr>
          <a:lstStyle/>
          <a:p>
            <a:r>
              <a:rPr lang="en-US" dirty="0"/>
              <a:t>By leveraging our expertise, innovative solution accelerators, and strategic partnerships, we empower you to enhance customer engagement and drive exceptional performance in your digital commerce operations.</a:t>
            </a:r>
          </a:p>
        </p:txBody>
      </p:sp>
      <p:sp>
        <p:nvSpPr>
          <p:cNvPr id="14" name="TextBox 13">
            <a:extLst>
              <a:ext uri="{FF2B5EF4-FFF2-40B4-BE49-F238E27FC236}">
                <a16:creationId xmlns:a16="http://schemas.microsoft.com/office/drawing/2014/main" id="{C00EE7DF-AB44-2DE9-9926-C0A85064C1EC}"/>
              </a:ext>
            </a:extLst>
          </p:cNvPr>
          <p:cNvSpPr txBox="1"/>
          <p:nvPr/>
        </p:nvSpPr>
        <p:spPr>
          <a:xfrm>
            <a:off x="482631" y="231157"/>
            <a:ext cx="6101715" cy="318508"/>
          </a:xfrm>
          <a:prstGeom prst="rect">
            <a:avLst/>
          </a:prstGeom>
          <a:noFill/>
        </p:spPr>
        <p:txBody>
          <a:bodyPr vert="horz" lIns="91440" tIns="45720" rIns="91440" bIns="45720" rtlCol="0" anchor="b">
            <a:normAutofit fontScale="92500" lnSpcReduction="20000"/>
          </a:bodyPr>
          <a:lstStyle/>
          <a:p>
            <a:pPr>
              <a:lnSpc>
                <a:spcPct val="90000"/>
              </a:lnSpc>
              <a:spcBef>
                <a:spcPct val="0"/>
              </a:spcBef>
              <a:spcAft>
                <a:spcPts val="600"/>
              </a:spcAft>
            </a:pPr>
            <a:r>
              <a:rPr lang="en-US" sz="2000" b="0" dirty="0">
                <a:effectLst/>
                <a:latin typeface="+mj-lt"/>
                <a:ea typeface="+mj-ea"/>
                <a:cs typeface="+mj-cs"/>
              </a:rPr>
              <a:t>Digital Sales Services Page</a:t>
            </a:r>
            <a:endParaRPr lang="en-US" sz="2000" dirty="0">
              <a:latin typeface="+mj-lt"/>
              <a:ea typeface="+mj-ea"/>
              <a:cs typeface="+mj-cs"/>
            </a:endParaRPr>
          </a:p>
        </p:txBody>
      </p:sp>
    </p:spTree>
    <p:extLst>
      <p:ext uri="{BB962C8B-B14F-4D97-AF65-F5344CB8AC3E}">
        <p14:creationId xmlns:p14="http://schemas.microsoft.com/office/powerpoint/2010/main" val="3039599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A2372-8DF7-5696-FD66-89E0A29F81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307D1-5560-6B0A-A2EC-BAD4F6E55A19}"/>
              </a:ext>
            </a:extLst>
          </p:cNvPr>
          <p:cNvSpPr txBox="1"/>
          <p:nvPr/>
        </p:nvSpPr>
        <p:spPr>
          <a:xfrm>
            <a:off x="235619" y="493075"/>
            <a:ext cx="6093994" cy="2031325"/>
          </a:xfrm>
          <a:prstGeom prst="rect">
            <a:avLst/>
          </a:prstGeom>
          <a:noFill/>
        </p:spPr>
        <p:txBody>
          <a:bodyPr wrap="square">
            <a:spAutoFit/>
          </a:bodyPr>
          <a:lstStyle/>
          <a:p>
            <a:r>
              <a:rPr lang="en-US" dirty="0"/>
              <a:t>Transform your digital commerce to deliver an exceptional customer experience.</a:t>
            </a:r>
          </a:p>
          <a:p>
            <a:r>
              <a:rPr lang="en-US" dirty="0"/>
              <a:t>Providing a seamless and engaging online shopping journey can have a profound effect on your customers. Attention to every detail, from SEO strategies to reliable delivery, is essential.</a:t>
            </a:r>
          </a:p>
          <a:p>
            <a:pPr>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8507B939-DD38-5596-F28A-DF4A81A50D62}"/>
              </a:ext>
            </a:extLst>
          </p:cNvPr>
          <p:cNvSpPr txBox="1"/>
          <p:nvPr/>
        </p:nvSpPr>
        <p:spPr>
          <a:xfrm>
            <a:off x="6329613" y="605006"/>
            <a:ext cx="5519487" cy="3221036"/>
          </a:xfrm>
          <a:prstGeom prst="rect">
            <a:avLst/>
          </a:prstGeom>
          <a:noFill/>
        </p:spPr>
        <p:txBody>
          <a:bodyPr wrap="square">
            <a:spAutoFit/>
          </a:bodyPr>
          <a:lstStyle/>
          <a:p>
            <a:pPr marL="285750" indent="-285750">
              <a:buFont typeface="Wingdings" panose="05000000000000000000" pitchFamily="2" charset="2"/>
              <a:buChar char="Ø"/>
            </a:pPr>
            <a:r>
              <a:rPr lang="en-US" dirty="0"/>
              <a:t>Is your e-commerce platform overly tailored, making it cumbersome to manage?</a:t>
            </a:r>
          </a:p>
          <a:p>
            <a:pPr marL="285750" indent="-285750">
              <a:buFont typeface="Wingdings" panose="05000000000000000000" pitchFamily="2" charset="2"/>
              <a:buChar char="Ø"/>
            </a:pPr>
            <a:r>
              <a:rPr lang="en-US" dirty="0"/>
              <a:t>Are your logistics processes optimized to boost customer satisfaction?</a:t>
            </a:r>
          </a:p>
          <a:p>
            <a:pPr marL="285750" indent="-285750">
              <a:buFont typeface="Wingdings" panose="05000000000000000000" pitchFamily="2" charset="2"/>
              <a:buChar char="Ø"/>
            </a:pPr>
            <a:r>
              <a:rPr lang="en-US" dirty="0"/>
              <a:t>Do you need innovative strategies to attract new customers and drive sales growth?</a:t>
            </a:r>
          </a:p>
          <a:p>
            <a:pPr marL="285750" indent="-285750">
              <a:buFont typeface="Wingdings" panose="05000000000000000000" pitchFamily="2" charset="2"/>
              <a:buChar char="Ø"/>
            </a:pPr>
            <a:r>
              <a:rPr lang="en-US" dirty="0"/>
              <a:t>Is your platform proving costly to maintain or customize?</a:t>
            </a:r>
          </a:p>
          <a:p>
            <a:pPr marL="285750" indent="-285750">
              <a:buFont typeface="Wingdings" panose="05000000000000000000" pitchFamily="2" charset="2"/>
              <a:buChar char="Ø"/>
            </a:pPr>
            <a:r>
              <a:rPr lang="en-US" dirty="0"/>
              <a:t>Are you struggling with the resources and expertise required to manage and enhance your digital commerce solution?</a:t>
            </a:r>
          </a:p>
        </p:txBody>
      </p:sp>
      <p:sp>
        <p:nvSpPr>
          <p:cNvPr id="7" name="TextBox 6">
            <a:extLst>
              <a:ext uri="{FF2B5EF4-FFF2-40B4-BE49-F238E27FC236}">
                <a16:creationId xmlns:a16="http://schemas.microsoft.com/office/drawing/2014/main" id="{C01C5B46-7298-5ACF-2469-A066DB01005A}"/>
              </a:ext>
            </a:extLst>
          </p:cNvPr>
          <p:cNvSpPr txBox="1"/>
          <p:nvPr/>
        </p:nvSpPr>
        <p:spPr>
          <a:xfrm>
            <a:off x="833187" y="4453917"/>
            <a:ext cx="9309434" cy="2031325"/>
          </a:xfrm>
          <a:prstGeom prst="rect">
            <a:avLst/>
          </a:prstGeom>
          <a:noFill/>
        </p:spPr>
        <p:txBody>
          <a:bodyPr wrap="square">
            <a:spAutoFit/>
          </a:bodyPr>
          <a:lstStyle/>
          <a:p>
            <a:pPr algn="ctr"/>
            <a:r>
              <a:rPr lang="en-US" b="1" dirty="0"/>
              <a:t>Our Value Proposition</a:t>
            </a:r>
          </a:p>
          <a:p>
            <a:r>
              <a:rPr lang="en-US" dirty="0"/>
              <a:t>Quickly unlock new digital sales channels with </a:t>
            </a:r>
            <a:r>
              <a:rPr lang="en-US" dirty="0" err="1"/>
              <a:t>Nextech’s</a:t>
            </a:r>
            <a:r>
              <a:rPr lang="en-US" dirty="0"/>
              <a:t> flexible, end-to-end solutions, powered by advanced accelerators and seamless integrations with leading retail software platforms. Spanning the entire digital commerce lifecycle—from demand generation and eCommerce platforms to backend logistics, last-mile delivery, payment systems, and analytics—our solutions enable you to transform into a cutting-edge Digital Commerce powerhouse with speed and efficiency.</a:t>
            </a:r>
          </a:p>
        </p:txBody>
      </p:sp>
      <p:sp>
        <p:nvSpPr>
          <p:cNvPr id="8" name="Rectangle: Rounded Corners 7">
            <a:extLst>
              <a:ext uri="{FF2B5EF4-FFF2-40B4-BE49-F238E27FC236}">
                <a16:creationId xmlns:a16="http://schemas.microsoft.com/office/drawing/2014/main" id="{2258D38C-038B-4B46-062B-DFF38BC295BF}"/>
              </a:ext>
            </a:extLst>
          </p:cNvPr>
          <p:cNvSpPr/>
          <p:nvPr/>
        </p:nvSpPr>
        <p:spPr>
          <a:xfrm>
            <a:off x="8110728" y="3909147"/>
            <a:ext cx="2889504"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Connect with  out </a:t>
            </a:r>
            <a:r>
              <a:rPr lang="en-US" sz="1400" b="1" dirty="0">
                <a:solidFill>
                  <a:schemeClr val="accent4">
                    <a:lumMod val="60000"/>
                    <a:lumOff val="40000"/>
                  </a:schemeClr>
                </a:solidFill>
              </a:rPr>
              <a:t>Retail Sales Team</a:t>
            </a:r>
          </a:p>
          <a:p>
            <a:pPr algn="ctr"/>
            <a:endParaRPr lang="en-US" dirty="0"/>
          </a:p>
        </p:txBody>
      </p:sp>
    </p:spTree>
    <p:extLst>
      <p:ext uri="{BB962C8B-B14F-4D97-AF65-F5344CB8AC3E}">
        <p14:creationId xmlns:p14="http://schemas.microsoft.com/office/powerpoint/2010/main" val="3575052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194B-9554-8CB0-2F0F-DAF1BD341D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6B51D8-DDE6-3DAA-EA9E-C178C3A6441D}"/>
              </a:ext>
            </a:extLst>
          </p:cNvPr>
          <p:cNvSpPr txBox="1"/>
          <p:nvPr/>
        </p:nvSpPr>
        <p:spPr>
          <a:xfrm>
            <a:off x="544429" y="380818"/>
            <a:ext cx="6093994" cy="369332"/>
          </a:xfrm>
          <a:prstGeom prst="rect">
            <a:avLst/>
          </a:prstGeom>
          <a:noFill/>
        </p:spPr>
        <p:txBody>
          <a:bodyPr wrap="square">
            <a:spAutoFit/>
          </a:bodyPr>
          <a:lstStyle/>
          <a:p>
            <a:r>
              <a:rPr lang="en-US" dirty="0"/>
              <a:t>Growth Marketing</a:t>
            </a:r>
          </a:p>
        </p:txBody>
      </p:sp>
      <p:sp>
        <p:nvSpPr>
          <p:cNvPr id="5" name="TextBox 4">
            <a:extLst>
              <a:ext uri="{FF2B5EF4-FFF2-40B4-BE49-F238E27FC236}">
                <a16:creationId xmlns:a16="http://schemas.microsoft.com/office/drawing/2014/main" id="{F1AA14D1-DE04-A10D-E0C0-A02C3FD6C65E}"/>
              </a:ext>
            </a:extLst>
          </p:cNvPr>
          <p:cNvSpPr txBox="1"/>
          <p:nvPr/>
        </p:nvSpPr>
        <p:spPr>
          <a:xfrm>
            <a:off x="406065" y="848961"/>
            <a:ext cx="6093994" cy="2677656"/>
          </a:xfrm>
          <a:prstGeom prst="rect">
            <a:avLst/>
          </a:prstGeom>
          <a:noFill/>
        </p:spPr>
        <p:txBody>
          <a:bodyPr wrap="square">
            <a:spAutoFit/>
          </a:bodyPr>
          <a:lstStyle/>
          <a:p>
            <a:r>
              <a:rPr lang="en-US" sz="2000" dirty="0">
                <a:solidFill>
                  <a:schemeClr val="accent5">
                    <a:lumMod val="40000"/>
                    <a:lumOff val="60000"/>
                  </a:schemeClr>
                </a:solidFill>
              </a:rPr>
              <a:t>The customer journey starts with driving traffic and maximizing conversion rates—key factors for achieving success.</a:t>
            </a:r>
          </a:p>
          <a:p>
            <a:r>
              <a:rPr lang="en-US" dirty="0"/>
              <a:t>Staying ahead of the curve requires leveraging effective advertising on platforms like Google, Facebook, and Instagram. Our digital marketing expertise ensures we guide you through the entire process, connecting your brand with the right audience and making it easier for customers to discover you.</a:t>
            </a:r>
          </a:p>
        </p:txBody>
      </p:sp>
      <p:sp>
        <p:nvSpPr>
          <p:cNvPr id="8" name="TextBox 7">
            <a:extLst>
              <a:ext uri="{FF2B5EF4-FFF2-40B4-BE49-F238E27FC236}">
                <a16:creationId xmlns:a16="http://schemas.microsoft.com/office/drawing/2014/main" id="{BDDD61F7-110F-1096-5266-61E81DF66577}"/>
              </a:ext>
            </a:extLst>
          </p:cNvPr>
          <p:cNvSpPr txBox="1"/>
          <p:nvPr/>
        </p:nvSpPr>
        <p:spPr>
          <a:xfrm>
            <a:off x="406065" y="3625428"/>
            <a:ext cx="7871661" cy="2954655"/>
          </a:xfrm>
          <a:prstGeom prst="rect">
            <a:avLst/>
          </a:prstGeom>
          <a:noFill/>
        </p:spPr>
        <p:txBody>
          <a:bodyPr wrap="square">
            <a:spAutoFit/>
          </a:bodyPr>
          <a:lstStyle/>
          <a:p>
            <a:r>
              <a:rPr lang="en-US" b="1" dirty="0"/>
              <a:t>eCommerce Solutions Tailored to Your Business Needs</a:t>
            </a:r>
            <a:endParaRPr lang="en-US" dirty="0"/>
          </a:p>
          <a:p>
            <a:endParaRPr lang="en-US" dirty="0"/>
          </a:p>
          <a:p>
            <a:r>
              <a:rPr lang="en-US" sz="2000" dirty="0">
                <a:solidFill>
                  <a:schemeClr val="accent5">
                    <a:lumMod val="40000"/>
                    <a:lumOff val="60000"/>
                  </a:schemeClr>
                </a:solidFill>
              </a:rPr>
              <a:t>As businesses evolve, existing eCommerce platforms often struggle to keep up with growing demands and the need for advanced customization</a:t>
            </a:r>
            <a:r>
              <a:rPr lang="en-US" dirty="0"/>
              <a:t>.</a:t>
            </a:r>
          </a:p>
          <a:p>
            <a:r>
              <a:rPr lang="en-US" dirty="0"/>
              <a:t>With extensive expertise, skilled professionals, and strong partnerships, we specialize in quickly deploying or enhancing comprehensive eCommerce platforms. In collaboration with retailers, we identify the ideal technology and features to create a seamless and engaging buying experience—delivering results in as little as two weeks.</a:t>
            </a:r>
          </a:p>
        </p:txBody>
      </p:sp>
      <p:pic>
        <p:nvPicPr>
          <p:cNvPr id="10" name="Picture 9" descr="A person holding a credit card and typing on a computer&#10;&#10;Description automatically generated">
            <a:extLst>
              <a:ext uri="{FF2B5EF4-FFF2-40B4-BE49-F238E27FC236}">
                <a16:creationId xmlns:a16="http://schemas.microsoft.com/office/drawing/2014/main" id="{E4F7000D-C5B8-5EDE-834F-B6C614028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232" y="4338747"/>
            <a:ext cx="2236503" cy="1492167"/>
          </a:xfrm>
          <a:prstGeom prst="rect">
            <a:avLst/>
          </a:prstGeom>
          <a:effectLst>
            <a:softEdge rad="63500"/>
          </a:effectLst>
        </p:spPr>
      </p:pic>
      <p:pic>
        <p:nvPicPr>
          <p:cNvPr id="11" name="Picture 10">
            <a:extLst>
              <a:ext uri="{FF2B5EF4-FFF2-40B4-BE49-F238E27FC236}">
                <a16:creationId xmlns:a16="http://schemas.microsoft.com/office/drawing/2014/main" id="{857801E4-731E-D842-EA41-1369E25DAB49}"/>
              </a:ext>
            </a:extLst>
          </p:cNvPr>
          <p:cNvPicPr>
            <a:picLocks noChangeAspect="1"/>
          </p:cNvPicPr>
          <p:nvPr/>
        </p:nvPicPr>
        <p:blipFill>
          <a:blip r:embed="rId3"/>
          <a:stretch>
            <a:fillRect/>
          </a:stretch>
        </p:blipFill>
        <p:spPr>
          <a:xfrm>
            <a:off x="8491203" y="1124712"/>
            <a:ext cx="2194560" cy="1462468"/>
          </a:xfrm>
          <a:prstGeom prst="rect">
            <a:avLst/>
          </a:prstGeom>
          <a:effectLst>
            <a:softEdge rad="63500"/>
          </a:effectLst>
        </p:spPr>
      </p:pic>
      <p:sp>
        <p:nvSpPr>
          <p:cNvPr id="12" name="TextBox 11">
            <a:extLst>
              <a:ext uri="{FF2B5EF4-FFF2-40B4-BE49-F238E27FC236}">
                <a16:creationId xmlns:a16="http://schemas.microsoft.com/office/drawing/2014/main" id="{BC2A5E22-FB47-8A81-AFD3-D55BA78B46ED}"/>
              </a:ext>
            </a:extLst>
          </p:cNvPr>
          <p:cNvSpPr txBox="1"/>
          <p:nvPr/>
        </p:nvSpPr>
        <p:spPr>
          <a:xfrm>
            <a:off x="3591426" y="146747"/>
            <a:ext cx="6093994" cy="369332"/>
          </a:xfrm>
          <a:prstGeom prst="rect">
            <a:avLst/>
          </a:prstGeom>
          <a:noFill/>
        </p:spPr>
        <p:txBody>
          <a:bodyPr wrap="square">
            <a:spAutoFit/>
          </a:bodyPr>
          <a:lstStyle/>
          <a:p>
            <a:r>
              <a:rPr lang="en-US" dirty="0" err="1"/>
              <a:t>Nextech</a:t>
            </a:r>
            <a:r>
              <a:rPr lang="en-US" dirty="0"/>
              <a:t> Value proposition</a:t>
            </a:r>
          </a:p>
        </p:txBody>
      </p:sp>
    </p:spTree>
    <p:extLst>
      <p:ext uri="{BB962C8B-B14F-4D97-AF65-F5344CB8AC3E}">
        <p14:creationId xmlns:p14="http://schemas.microsoft.com/office/powerpoint/2010/main" val="2362009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DC8BE-C961-54B9-4E18-64A373D8DD9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A015841-80B1-5C27-43E4-21F07138EE13}"/>
              </a:ext>
            </a:extLst>
          </p:cNvPr>
          <p:cNvSpPr txBox="1"/>
          <p:nvPr/>
        </p:nvSpPr>
        <p:spPr>
          <a:xfrm>
            <a:off x="523494" y="473702"/>
            <a:ext cx="1561338" cy="307777"/>
          </a:xfrm>
          <a:prstGeom prst="rect">
            <a:avLst/>
          </a:prstGeom>
          <a:noFill/>
        </p:spPr>
        <p:txBody>
          <a:bodyPr wrap="square">
            <a:spAutoFit/>
          </a:bodyPr>
          <a:lstStyle/>
          <a:p>
            <a:r>
              <a:rPr lang="en-US" sz="1400" dirty="0"/>
              <a:t>Supply chain</a:t>
            </a:r>
          </a:p>
        </p:txBody>
      </p:sp>
      <p:sp>
        <p:nvSpPr>
          <p:cNvPr id="9" name="TextBox 8">
            <a:extLst>
              <a:ext uri="{FF2B5EF4-FFF2-40B4-BE49-F238E27FC236}">
                <a16:creationId xmlns:a16="http://schemas.microsoft.com/office/drawing/2014/main" id="{7DAF90D0-4456-32FA-5BE0-7CFE98C5F187}"/>
              </a:ext>
            </a:extLst>
          </p:cNvPr>
          <p:cNvSpPr txBox="1"/>
          <p:nvPr/>
        </p:nvSpPr>
        <p:spPr>
          <a:xfrm>
            <a:off x="432054" y="856411"/>
            <a:ext cx="6094476" cy="646331"/>
          </a:xfrm>
          <a:prstGeom prst="rect">
            <a:avLst/>
          </a:prstGeom>
          <a:noFill/>
        </p:spPr>
        <p:txBody>
          <a:bodyPr wrap="square">
            <a:spAutoFit/>
          </a:bodyPr>
          <a:lstStyle/>
          <a:p>
            <a:r>
              <a:rPr lang="en-US" dirty="0">
                <a:solidFill>
                  <a:schemeClr val="accent5">
                    <a:lumMod val="40000"/>
                    <a:lumOff val="60000"/>
                  </a:schemeClr>
                </a:solidFill>
              </a:rPr>
              <a:t>Optimize logistics operations to stay ahead of product demand and elevate customer satisfaction.</a:t>
            </a:r>
          </a:p>
        </p:txBody>
      </p:sp>
      <p:sp>
        <p:nvSpPr>
          <p:cNvPr id="11" name="TextBox 10">
            <a:extLst>
              <a:ext uri="{FF2B5EF4-FFF2-40B4-BE49-F238E27FC236}">
                <a16:creationId xmlns:a16="http://schemas.microsoft.com/office/drawing/2014/main" id="{771CE0F9-A018-0CEB-A79F-8C0745A267FA}"/>
              </a:ext>
            </a:extLst>
          </p:cNvPr>
          <p:cNvSpPr txBox="1"/>
          <p:nvPr/>
        </p:nvSpPr>
        <p:spPr>
          <a:xfrm>
            <a:off x="432054" y="1577674"/>
            <a:ext cx="6094476" cy="1754326"/>
          </a:xfrm>
          <a:prstGeom prst="rect">
            <a:avLst/>
          </a:prstGeom>
          <a:noFill/>
        </p:spPr>
        <p:txBody>
          <a:bodyPr wrap="square">
            <a:spAutoFit/>
          </a:bodyPr>
          <a:lstStyle/>
          <a:p>
            <a:r>
              <a:rPr lang="en-US" dirty="0"/>
              <a:t>With the surge in digital transactions, many retailers face challenges in meeting customer needs effectively. Real-time visibility into key business metrics is essential for driving operational efficiency. </a:t>
            </a:r>
            <a:r>
              <a:rPr lang="en-US" dirty="0" err="1"/>
              <a:t>Nextech</a:t>
            </a:r>
            <a:r>
              <a:rPr lang="en-US" dirty="0"/>
              <a:t> enables you to centralize processes, empowering you to make informed decisions that enhance performance and reduce inefficiencies.</a:t>
            </a:r>
          </a:p>
        </p:txBody>
      </p:sp>
      <p:pic>
        <p:nvPicPr>
          <p:cNvPr id="12" name="Picture 11">
            <a:extLst>
              <a:ext uri="{FF2B5EF4-FFF2-40B4-BE49-F238E27FC236}">
                <a16:creationId xmlns:a16="http://schemas.microsoft.com/office/drawing/2014/main" id="{C6329630-FD1B-8EFF-9F5B-97630654F2D0}"/>
              </a:ext>
            </a:extLst>
          </p:cNvPr>
          <p:cNvPicPr>
            <a:picLocks noChangeAspect="1"/>
          </p:cNvPicPr>
          <p:nvPr/>
        </p:nvPicPr>
        <p:blipFill>
          <a:blip r:embed="rId2"/>
          <a:stretch>
            <a:fillRect/>
          </a:stretch>
        </p:blipFill>
        <p:spPr>
          <a:xfrm>
            <a:off x="7879080" y="1353312"/>
            <a:ext cx="2208276" cy="1472184"/>
          </a:xfrm>
          <a:prstGeom prst="rect">
            <a:avLst/>
          </a:prstGeom>
          <a:effectLst>
            <a:softEdge rad="63500"/>
          </a:effectLst>
        </p:spPr>
      </p:pic>
    </p:spTree>
    <p:extLst>
      <p:ext uri="{BB962C8B-B14F-4D97-AF65-F5344CB8AC3E}">
        <p14:creationId xmlns:p14="http://schemas.microsoft.com/office/powerpoint/2010/main" val="78729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03FB4C-A572-0D34-F776-E8E4F623C027}"/>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omputer with a magnifying glass and a target&#10;&#10;Description automatically generated">
            <a:extLst>
              <a:ext uri="{FF2B5EF4-FFF2-40B4-BE49-F238E27FC236}">
                <a16:creationId xmlns:a16="http://schemas.microsoft.com/office/drawing/2014/main" id="{7C17D680-AE54-63B2-ABD7-74415548E952}"/>
              </a:ext>
            </a:extLst>
          </p:cNvPr>
          <p:cNvPicPr>
            <a:picLocks noChangeAspect="1"/>
          </p:cNvPicPr>
          <p:nvPr/>
        </p:nvPicPr>
        <p:blipFill>
          <a:blip r:embed="rId3">
            <a:extLst>
              <a:ext uri="{28A0092B-C50C-407E-A947-70E740481C1C}">
                <a14:useLocalDpi xmlns:a14="http://schemas.microsoft.com/office/drawing/2010/main" val="0"/>
              </a:ext>
            </a:extLst>
          </a:blip>
          <a:srcRect l="13286"/>
          <a:stretch/>
        </p:blipFill>
        <p:spPr>
          <a:xfrm>
            <a:off x="2516954" y="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7D06EE2-165B-D6E5-ABCA-2637C19C5415}"/>
              </a:ext>
            </a:extLst>
          </p:cNvPr>
          <p:cNvSpPr txBox="1"/>
          <p:nvPr/>
        </p:nvSpPr>
        <p:spPr>
          <a:xfrm>
            <a:off x="321912" y="794446"/>
            <a:ext cx="5902261"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mj-lt"/>
                <a:ea typeface="+mj-ea"/>
                <a:cs typeface="+mj-cs"/>
              </a:rPr>
              <a:t>The Ultimate Solution for Secure, Flexible, and Efficient Data Masking</a:t>
            </a:r>
          </a:p>
        </p:txBody>
      </p:sp>
      <p:sp>
        <p:nvSpPr>
          <p:cNvPr id="8" name="TextBox 7">
            <a:extLst>
              <a:ext uri="{FF2B5EF4-FFF2-40B4-BE49-F238E27FC236}">
                <a16:creationId xmlns:a16="http://schemas.microsoft.com/office/drawing/2014/main" id="{CB4634FC-E168-999A-757C-0765DBD0B788}"/>
              </a:ext>
            </a:extLst>
          </p:cNvPr>
          <p:cNvSpPr txBox="1"/>
          <p:nvPr/>
        </p:nvSpPr>
        <p:spPr>
          <a:xfrm>
            <a:off x="303784" y="2957115"/>
            <a:ext cx="5938520" cy="2600587"/>
          </a:xfrm>
          <a:prstGeom prst="rect">
            <a:avLst/>
          </a:prstGeom>
        </p:spPr>
        <p:txBody>
          <a:bodyPr vert="horz" lIns="91440" tIns="45720" rIns="91440" bIns="45720" rtlCol="0">
            <a:normAutofit/>
          </a:bodyPr>
          <a:lstStyle/>
          <a:p>
            <a:pPr>
              <a:lnSpc>
                <a:spcPct val="90000"/>
              </a:lnSpc>
              <a:spcAft>
                <a:spcPts val="600"/>
              </a:spcAft>
            </a:pPr>
            <a:r>
              <a:rPr lang="en-US" dirty="0"/>
              <a:t>In the face of escalating data volumes, stringent regulations for personal information protection, and the critical need for testing with real data, businesses face mounting challenges. Protecting sensitive data belonging to companies, clients, and partners while mitigating the risk of costly penalties requires decisive measures. Our solution ensures the secure and confidential management of personal information, providing the confidence needed to meet regulatory demands and operational needs</a:t>
            </a:r>
          </a:p>
        </p:txBody>
      </p:sp>
      <p:sp>
        <p:nvSpPr>
          <p:cNvPr id="13" name="TextBox 12">
            <a:extLst>
              <a:ext uri="{FF2B5EF4-FFF2-40B4-BE49-F238E27FC236}">
                <a16:creationId xmlns:a16="http://schemas.microsoft.com/office/drawing/2014/main" id="{1CE08C6D-E783-A95E-DE1C-9C1887263885}"/>
              </a:ext>
            </a:extLst>
          </p:cNvPr>
          <p:cNvSpPr txBox="1"/>
          <p:nvPr/>
        </p:nvSpPr>
        <p:spPr>
          <a:xfrm>
            <a:off x="222186" y="99159"/>
            <a:ext cx="6101715" cy="432531"/>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2000" b="0" dirty="0">
                <a:effectLst/>
                <a:latin typeface="+mj-lt"/>
                <a:ea typeface="+mj-ea"/>
                <a:cs typeface="+mj-cs"/>
              </a:rPr>
              <a:t>Data Masking Solution page</a:t>
            </a:r>
            <a:endParaRPr lang="en-US" sz="2000" dirty="0">
              <a:latin typeface="+mj-lt"/>
              <a:ea typeface="+mj-ea"/>
              <a:cs typeface="+mj-cs"/>
            </a:endParaRPr>
          </a:p>
        </p:txBody>
      </p:sp>
    </p:spTree>
    <p:extLst>
      <p:ext uri="{BB962C8B-B14F-4D97-AF65-F5344CB8AC3E}">
        <p14:creationId xmlns:p14="http://schemas.microsoft.com/office/powerpoint/2010/main" val="96687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13B52-3A7C-39A1-B4BB-ED38D8BDD32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EF5E62D-ABF8-E1B5-B7BF-50F56EE09C29}"/>
              </a:ext>
            </a:extLst>
          </p:cNvPr>
          <p:cNvSpPr txBox="1"/>
          <p:nvPr/>
        </p:nvSpPr>
        <p:spPr>
          <a:xfrm>
            <a:off x="605790" y="702302"/>
            <a:ext cx="4578858" cy="646331"/>
          </a:xfrm>
          <a:prstGeom prst="rect">
            <a:avLst/>
          </a:prstGeom>
          <a:noFill/>
        </p:spPr>
        <p:txBody>
          <a:bodyPr wrap="square">
            <a:spAutoFit/>
          </a:bodyPr>
          <a:lstStyle/>
          <a:p>
            <a:r>
              <a:rPr lang="en-US" dirty="0"/>
              <a:t>Safeguard Personal Data and Stay Compliant</a:t>
            </a:r>
          </a:p>
        </p:txBody>
      </p:sp>
      <p:sp>
        <p:nvSpPr>
          <p:cNvPr id="7" name="TextBox 6">
            <a:extLst>
              <a:ext uri="{FF2B5EF4-FFF2-40B4-BE49-F238E27FC236}">
                <a16:creationId xmlns:a16="http://schemas.microsoft.com/office/drawing/2014/main" id="{B3BF26B8-50A9-C273-5002-02165A594055}"/>
              </a:ext>
            </a:extLst>
          </p:cNvPr>
          <p:cNvSpPr txBox="1"/>
          <p:nvPr/>
        </p:nvSpPr>
        <p:spPr>
          <a:xfrm>
            <a:off x="605790" y="1730216"/>
            <a:ext cx="4578858" cy="2031325"/>
          </a:xfrm>
          <a:prstGeom prst="rect">
            <a:avLst/>
          </a:prstGeom>
          <a:noFill/>
        </p:spPr>
        <p:txBody>
          <a:bodyPr wrap="square">
            <a:spAutoFit/>
          </a:bodyPr>
          <a:lstStyle/>
          <a:p>
            <a:r>
              <a:rPr lang="en-US" dirty="0"/>
              <a:t>NextGen leverages advanced expertise and a proven approach to securely manage sensitive information without compromising its integrity. Using cutting-edge data masking techniques, we protect data during testing, customer support, analysis, reporting, and other critical processes.</a:t>
            </a:r>
          </a:p>
        </p:txBody>
      </p:sp>
      <p:sp>
        <p:nvSpPr>
          <p:cNvPr id="8" name="Rectangle 1">
            <a:extLst>
              <a:ext uri="{FF2B5EF4-FFF2-40B4-BE49-F238E27FC236}">
                <a16:creationId xmlns:a16="http://schemas.microsoft.com/office/drawing/2014/main" id="{42E9BE2B-1C95-B656-4697-208029D4CCB1}"/>
              </a:ext>
            </a:extLst>
          </p:cNvPr>
          <p:cNvSpPr>
            <a:spLocks noChangeArrowheads="1"/>
          </p:cNvSpPr>
          <p:nvPr/>
        </p:nvSpPr>
        <p:spPr bwMode="auto">
          <a:xfrm>
            <a:off x="5385816" y="1551138"/>
            <a:ext cx="629399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Minimize the risk of data breaches or leaks.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Maintain full compliance with data protection regulations.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Continuously monitor and enhance information security measures.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Safeguard data quality in testing environments.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Handle support incidents securely and efficiently. </a:t>
            </a:r>
          </a:p>
        </p:txBody>
      </p:sp>
      <p:sp>
        <p:nvSpPr>
          <p:cNvPr id="9" name="Rectangle: Rounded Corners 8">
            <a:extLst>
              <a:ext uri="{FF2B5EF4-FFF2-40B4-BE49-F238E27FC236}">
                <a16:creationId xmlns:a16="http://schemas.microsoft.com/office/drawing/2014/main" id="{48B989EB-593C-81E8-9912-D8F399D03F0C}"/>
              </a:ext>
            </a:extLst>
          </p:cNvPr>
          <p:cNvSpPr/>
          <p:nvPr/>
        </p:nvSpPr>
        <p:spPr>
          <a:xfrm>
            <a:off x="5312664" y="4119459"/>
            <a:ext cx="2889504"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Talk to Our expert</a:t>
            </a:r>
            <a:endParaRPr lang="en-US" sz="1400" b="1" dirty="0">
              <a:solidFill>
                <a:schemeClr val="accent4">
                  <a:lumMod val="60000"/>
                  <a:lumOff val="40000"/>
                </a:schemeClr>
              </a:solidFill>
            </a:endParaRPr>
          </a:p>
          <a:p>
            <a:pPr algn="ctr"/>
            <a:endParaRPr lang="en-US" dirty="0"/>
          </a:p>
        </p:txBody>
      </p:sp>
    </p:spTree>
    <p:extLst>
      <p:ext uri="{BB962C8B-B14F-4D97-AF65-F5344CB8AC3E}">
        <p14:creationId xmlns:p14="http://schemas.microsoft.com/office/powerpoint/2010/main" val="1301912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FED0-9603-F35D-F68E-62ACBE3E863B}"/>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2ADD939-A138-EF29-B7E3-EC054ACE8F39}"/>
              </a:ext>
            </a:extLst>
          </p:cNvPr>
          <p:cNvSpPr/>
          <p:nvPr/>
        </p:nvSpPr>
        <p:spPr>
          <a:xfrm>
            <a:off x="841248" y="2340864"/>
            <a:ext cx="2194560" cy="260258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city skyline with reflection&#10;&#10;Description automatically generated">
            <a:extLst>
              <a:ext uri="{FF2B5EF4-FFF2-40B4-BE49-F238E27FC236}">
                <a16:creationId xmlns:a16="http://schemas.microsoft.com/office/drawing/2014/main" id="{52D91AA3-44C8-02CB-CA4D-8F2631B5A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412" y="2576693"/>
            <a:ext cx="1819656" cy="925459"/>
          </a:xfrm>
          <a:prstGeom prst="rect">
            <a:avLst/>
          </a:prstGeom>
        </p:spPr>
      </p:pic>
      <p:sp>
        <p:nvSpPr>
          <p:cNvPr id="3" name="TextBox 2">
            <a:extLst>
              <a:ext uri="{FF2B5EF4-FFF2-40B4-BE49-F238E27FC236}">
                <a16:creationId xmlns:a16="http://schemas.microsoft.com/office/drawing/2014/main" id="{EA37C23C-82BE-E705-58B0-F6464D63CB04}"/>
              </a:ext>
            </a:extLst>
          </p:cNvPr>
          <p:cNvSpPr txBox="1"/>
          <p:nvPr/>
        </p:nvSpPr>
        <p:spPr>
          <a:xfrm>
            <a:off x="3705606" y="601718"/>
            <a:ext cx="2804922" cy="369332"/>
          </a:xfrm>
          <a:prstGeom prst="rect">
            <a:avLst/>
          </a:prstGeom>
          <a:noFill/>
        </p:spPr>
        <p:txBody>
          <a:bodyPr wrap="square">
            <a:spAutoFit/>
          </a:bodyPr>
          <a:lstStyle/>
          <a:p>
            <a:pPr marL="0" marR="0"/>
            <a:r>
              <a:rPr lang="en-US" b="1" dirty="0">
                <a:effectLst/>
              </a:rPr>
              <a:t>What’s behind NextGen?</a:t>
            </a:r>
          </a:p>
        </p:txBody>
      </p:sp>
      <p:sp>
        <p:nvSpPr>
          <p:cNvPr id="15" name="TextBox 14">
            <a:extLst>
              <a:ext uri="{FF2B5EF4-FFF2-40B4-BE49-F238E27FC236}">
                <a16:creationId xmlns:a16="http://schemas.microsoft.com/office/drawing/2014/main" id="{FC79FAA9-CB64-B69E-BC20-6A65B85440F7}"/>
              </a:ext>
            </a:extLst>
          </p:cNvPr>
          <p:cNvSpPr txBox="1"/>
          <p:nvPr/>
        </p:nvSpPr>
        <p:spPr>
          <a:xfrm>
            <a:off x="1323594" y="2340864"/>
            <a:ext cx="1460754" cy="307777"/>
          </a:xfrm>
          <a:prstGeom prst="rect">
            <a:avLst/>
          </a:prstGeom>
          <a:noFill/>
        </p:spPr>
        <p:txBody>
          <a:bodyPr wrap="square">
            <a:spAutoFit/>
          </a:bodyPr>
          <a:lstStyle/>
          <a:p>
            <a:r>
              <a:rPr lang="en-US" sz="1400" dirty="0"/>
              <a:t>Stream Line</a:t>
            </a:r>
          </a:p>
        </p:txBody>
      </p:sp>
      <p:sp>
        <p:nvSpPr>
          <p:cNvPr id="17" name="TextBox 16">
            <a:extLst>
              <a:ext uri="{FF2B5EF4-FFF2-40B4-BE49-F238E27FC236}">
                <a16:creationId xmlns:a16="http://schemas.microsoft.com/office/drawing/2014/main" id="{E804A134-8745-90C2-8198-3162CEB2E58D}"/>
              </a:ext>
            </a:extLst>
          </p:cNvPr>
          <p:cNvSpPr txBox="1"/>
          <p:nvPr/>
        </p:nvSpPr>
        <p:spPr>
          <a:xfrm>
            <a:off x="996696" y="3466124"/>
            <a:ext cx="1833372" cy="1384995"/>
          </a:xfrm>
          <a:prstGeom prst="rect">
            <a:avLst/>
          </a:prstGeom>
          <a:noFill/>
        </p:spPr>
        <p:txBody>
          <a:bodyPr wrap="square">
            <a:spAutoFit/>
          </a:bodyPr>
          <a:lstStyle/>
          <a:p>
            <a:r>
              <a:rPr lang="en-US" sz="1200" dirty="0"/>
              <a:t>Efficiently streamline data volumes in test environments, reducing maintenance costs and minimizing the resources needed for setup and  management</a:t>
            </a:r>
            <a:endParaRPr lang="en-US" dirty="0"/>
          </a:p>
        </p:txBody>
      </p:sp>
      <p:sp>
        <p:nvSpPr>
          <p:cNvPr id="19" name="TextBox 18">
            <a:extLst>
              <a:ext uri="{FF2B5EF4-FFF2-40B4-BE49-F238E27FC236}">
                <a16:creationId xmlns:a16="http://schemas.microsoft.com/office/drawing/2014/main" id="{DC0B8983-7FCA-E14A-9169-96AFC900A91F}"/>
              </a:ext>
            </a:extLst>
          </p:cNvPr>
          <p:cNvSpPr txBox="1"/>
          <p:nvPr/>
        </p:nvSpPr>
        <p:spPr>
          <a:xfrm>
            <a:off x="722376" y="1109203"/>
            <a:ext cx="9013698" cy="954107"/>
          </a:xfrm>
          <a:prstGeom prst="rect">
            <a:avLst/>
          </a:prstGeom>
          <a:noFill/>
        </p:spPr>
        <p:txBody>
          <a:bodyPr wrap="square">
            <a:spAutoFit/>
          </a:bodyPr>
          <a:lstStyle/>
          <a:p>
            <a:r>
              <a:rPr lang="en-US" sz="1400" dirty="0"/>
              <a:t>Effortlessly implement a targeted solution for safeguarding sensitive data. Ensure the protection of your business and client information by creating realistic, valid data for use in non-production environments such as development, testing, training, and quality assurance. We empower you to quickly transition to a more agile and secure data masking approach.</a:t>
            </a:r>
          </a:p>
        </p:txBody>
      </p:sp>
      <p:sp>
        <p:nvSpPr>
          <p:cNvPr id="20" name="Rectangle 19">
            <a:extLst>
              <a:ext uri="{FF2B5EF4-FFF2-40B4-BE49-F238E27FC236}">
                <a16:creationId xmlns:a16="http://schemas.microsoft.com/office/drawing/2014/main" id="{845378A9-BDED-4A65-FCC0-8C8F8D581198}"/>
              </a:ext>
            </a:extLst>
          </p:cNvPr>
          <p:cNvSpPr/>
          <p:nvPr/>
        </p:nvSpPr>
        <p:spPr>
          <a:xfrm>
            <a:off x="8334756" y="2340863"/>
            <a:ext cx="2665476" cy="31389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4475C3C-1055-296B-17FB-B725FEF9FF83}"/>
              </a:ext>
            </a:extLst>
          </p:cNvPr>
          <p:cNvSpPr txBox="1"/>
          <p:nvPr/>
        </p:nvSpPr>
        <p:spPr>
          <a:xfrm>
            <a:off x="8817102" y="2340864"/>
            <a:ext cx="1460754" cy="307777"/>
          </a:xfrm>
          <a:prstGeom prst="rect">
            <a:avLst/>
          </a:prstGeom>
          <a:noFill/>
        </p:spPr>
        <p:txBody>
          <a:bodyPr wrap="square">
            <a:spAutoFit/>
          </a:bodyPr>
          <a:lstStyle/>
          <a:p>
            <a:r>
              <a:rPr lang="en-US" sz="1400" dirty="0"/>
              <a:t>Monitoring</a:t>
            </a:r>
          </a:p>
        </p:txBody>
      </p:sp>
      <p:sp>
        <p:nvSpPr>
          <p:cNvPr id="23" name="TextBox 22">
            <a:extLst>
              <a:ext uri="{FF2B5EF4-FFF2-40B4-BE49-F238E27FC236}">
                <a16:creationId xmlns:a16="http://schemas.microsoft.com/office/drawing/2014/main" id="{144E85FB-2B94-B996-4A1D-AD2571B956BB}"/>
              </a:ext>
            </a:extLst>
          </p:cNvPr>
          <p:cNvSpPr txBox="1"/>
          <p:nvPr/>
        </p:nvSpPr>
        <p:spPr>
          <a:xfrm>
            <a:off x="8492488" y="3690983"/>
            <a:ext cx="2375156" cy="1569660"/>
          </a:xfrm>
          <a:prstGeom prst="rect">
            <a:avLst/>
          </a:prstGeom>
          <a:noFill/>
        </p:spPr>
        <p:txBody>
          <a:bodyPr wrap="square">
            <a:spAutoFit/>
          </a:bodyPr>
          <a:lstStyle/>
          <a:p>
            <a:r>
              <a:rPr lang="en-US" sz="1200" dirty="0"/>
              <a:t>Simplified configuration, monitoring, and management of masking processes through a centralized administration module, complete with comprehensive reporting for monitoring and auditing purposes.</a:t>
            </a:r>
            <a:endParaRPr lang="en-US" dirty="0"/>
          </a:p>
        </p:txBody>
      </p:sp>
      <p:sp>
        <p:nvSpPr>
          <p:cNvPr id="24" name="Rectangle 23">
            <a:extLst>
              <a:ext uri="{FF2B5EF4-FFF2-40B4-BE49-F238E27FC236}">
                <a16:creationId xmlns:a16="http://schemas.microsoft.com/office/drawing/2014/main" id="{12B72DA8-FE2C-CDF7-0441-5CE5E8A728D2}"/>
              </a:ext>
            </a:extLst>
          </p:cNvPr>
          <p:cNvSpPr/>
          <p:nvPr/>
        </p:nvSpPr>
        <p:spPr>
          <a:xfrm>
            <a:off x="5820156" y="2318003"/>
            <a:ext cx="2201418" cy="23682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232C9D-9055-DB4D-03CC-95C6C1DBE8E7}"/>
              </a:ext>
            </a:extLst>
          </p:cNvPr>
          <p:cNvSpPr txBox="1"/>
          <p:nvPr/>
        </p:nvSpPr>
        <p:spPr>
          <a:xfrm>
            <a:off x="6302502" y="2340864"/>
            <a:ext cx="1460754" cy="307777"/>
          </a:xfrm>
          <a:prstGeom prst="rect">
            <a:avLst/>
          </a:prstGeom>
          <a:solidFill>
            <a:schemeClr val="bg1"/>
          </a:solidFill>
        </p:spPr>
        <p:txBody>
          <a:bodyPr wrap="square">
            <a:spAutoFit/>
          </a:bodyPr>
          <a:lstStyle/>
          <a:p>
            <a:r>
              <a:rPr lang="en-US" sz="1400" dirty="0"/>
              <a:t>Integrity</a:t>
            </a:r>
          </a:p>
        </p:txBody>
      </p:sp>
      <p:sp>
        <p:nvSpPr>
          <p:cNvPr id="27" name="TextBox 26">
            <a:extLst>
              <a:ext uri="{FF2B5EF4-FFF2-40B4-BE49-F238E27FC236}">
                <a16:creationId xmlns:a16="http://schemas.microsoft.com/office/drawing/2014/main" id="{DDA0FE2C-436E-D401-538B-671613DEF137}"/>
              </a:ext>
            </a:extLst>
          </p:cNvPr>
          <p:cNvSpPr txBox="1"/>
          <p:nvPr/>
        </p:nvSpPr>
        <p:spPr>
          <a:xfrm>
            <a:off x="5972175" y="3582743"/>
            <a:ext cx="1833372" cy="1015663"/>
          </a:xfrm>
          <a:prstGeom prst="rect">
            <a:avLst/>
          </a:prstGeom>
          <a:noFill/>
        </p:spPr>
        <p:txBody>
          <a:bodyPr wrap="square">
            <a:spAutoFit/>
          </a:bodyPr>
          <a:lstStyle/>
          <a:p>
            <a:r>
              <a:rPr lang="en-US" sz="1200" dirty="0"/>
              <a:t>Assists in identifying and applying integrity constraints that are not explicitly define within the data model.</a:t>
            </a:r>
            <a:endParaRPr lang="en-US" dirty="0"/>
          </a:p>
        </p:txBody>
      </p:sp>
      <p:sp>
        <p:nvSpPr>
          <p:cNvPr id="28" name="Rectangle 27">
            <a:extLst>
              <a:ext uri="{FF2B5EF4-FFF2-40B4-BE49-F238E27FC236}">
                <a16:creationId xmlns:a16="http://schemas.microsoft.com/office/drawing/2014/main" id="{1BEE1F19-206E-CEBA-35C3-0FCC4C2B3106}"/>
              </a:ext>
            </a:extLst>
          </p:cNvPr>
          <p:cNvSpPr/>
          <p:nvPr/>
        </p:nvSpPr>
        <p:spPr>
          <a:xfrm>
            <a:off x="3312414" y="2353258"/>
            <a:ext cx="2256282" cy="30642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9F65173-E22E-2491-956D-392557A94EFD}"/>
              </a:ext>
            </a:extLst>
          </p:cNvPr>
          <p:cNvSpPr txBox="1"/>
          <p:nvPr/>
        </p:nvSpPr>
        <p:spPr>
          <a:xfrm>
            <a:off x="3794760" y="2353258"/>
            <a:ext cx="1460754" cy="307777"/>
          </a:xfrm>
          <a:prstGeom prst="rect">
            <a:avLst/>
          </a:prstGeom>
          <a:noFill/>
        </p:spPr>
        <p:txBody>
          <a:bodyPr wrap="square">
            <a:spAutoFit/>
          </a:bodyPr>
          <a:lstStyle/>
          <a:p>
            <a:r>
              <a:rPr lang="en-US" sz="1400" dirty="0"/>
              <a:t>Real Data</a:t>
            </a:r>
          </a:p>
        </p:txBody>
      </p:sp>
      <p:sp>
        <p:nvSpPr>
          <p:cNvPr id="31" name="TextBox 30">
            <a:extLst>
              <a:ext uri="{FF2B5EF4-FFF2-40B4-BE49-F238E27FC236}">
                <a16:creationId xmlns:a16="http://schemas.microsoft.com/office/drawing/2014/main" id="{EC4548AD-5E56-10BA-9805-743867A1103E}"/>
              </a:ext>
            </a:extLst>
          </p:cNvPr>
          <p:cNvSpPr txBox="1"/>
          <p:nvPr/>
        </p:nvSpPr>
        <p:spPr>
          <a:xfrm>
            <a:off x="3467862" y="3478518"/>
            <a:ext cx="1833372" cy="1938992"/>
          </a:xfrm>
          <a:prstGeom prst="rect">
            <a:avLst/>
          </a:prstGeom>
          <a:noFill/>
        </p:spPr>
        <p:txBody>
          <a:bodyPr wrap="square">
            <a:spAutoFit/>
          </a:bodyPr>
          <a:lstStyle/>
          <a:p>
            <a:r>
              <a:rPr lang="en-US" sz="1200" dirty="0"/>
              <a:t>Generate realistic data to enhance the quality of testing and development environments. Our solution includes a powerful tool that detects sensitive fields and applies masking to ensure data security and accuracy</a:t>
            </a:r>
            <a:endParaRPr lang="en-US" dirty="0"/>
          </a:p>
        </p:txBody>
      </p:sp>
      <p:pic>
        <p:nvPicPr>
          <p:cNvPr id="33" name="Picture 32" descr="A colorful text with numbers and dots&#10;&#10;Description automatically generated with medium confidence">
            <a:extLst>
              <a:ext uri="{FF2B5EF4-FFF2-40B4-BE49-F238E27FC236}">
                <a16:creationId xmlns:a16="http://schemas.microsoft.com/office/drawing/2014/main" id="{ECA752FE-2223-39ED-FD9C-D046A775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862" y="2576691"/>
            <a:ext cx="1763001" cy="925461"/>
          </a:xfrm>
          <a:prstGeom prst="rect">
            <a:avLst/>
          </a:prstGeom>
        </p:spPr>
      </p:pic>
      <p:pic>
        <p:nvPicPr>
          <p:cNvPr id="35" name="Picture 34" descr="A digital image of a globe and many icons&#10;&#10;Description automatically generated with medium confidence">
            <a:extLst>
              <a:ext uri="{FF2B5EF4-FFF2-40B4-BE49-F238E27FC236}">
                <a16:creationId xmlns:a16="http://schemas.microsoft.com/office/drawing/2014/main" id="{C90F0721-A089-85B3-A407-852276E96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1042" y="2629481"/>
            <a:ext cx="1675638" cy="906541"/>
          </a:xfrm>
          <a:prstGeom prst="rect">
            <a:avLst/>
          </a:prstGeom>
        </p:spPr>
      </p:pic>
      <p:pic>
        <p:nvPicPr>
          <p:cNvPr id="36" name="Picture 35">
            <a:extLst>
              <a:ext uri="{FF2B5EF4-FFF2-40B4-BE49-F238E27FC236}">
                <a16:creationId xmlns:a16="http://schemas.microsoft.com/office/drawing/2014/main" id="{1A2EB76F-7A51-ED2D-0D06-F771B47C9F93}"/>
              </a:ext>
            </a:extLst>
          </p:cNvPr>
          <p:cNvPicPr>
            <a:picLocks noChangeAspect="1"/>
          </p:cNvPicPr>
          <p:nvPr/>
        </p:nvPicPr>
        <p:blipFill>
          <a:blip r:embed="rId5"/>
          <a:stretch>
            <a:fillRect/>
          </a:stretch>
        </p:blipFill>
        <p:spPr>
          <a:xfrm>
            <a:off x="8579358" y="2620979"/>
            <a:ext cx="2020823" cy="1070004"/>
          </a:xfrm>
          <a:prstGeom prst="rect">
            <a:avLst/>
          </a:prstGeom>
        </p:spPr>
      </p:pic>
      <p:sp>
        <p:nvSpPr>
          <p:cNvPr id="38" name="Rectangle: Rounded Corners 37">
            <a:extLst>
              <a:ext uri="{FF2B5EF4-FFF2-40B4-BE49-F238E27FC236}">
                <a16:creationId xmlns:a16="http://schemas.microsoft.com/office/drawing/2014/main" id="{B0C5F16E-59C9-64F3-51A6-7D99D3B7FF06}"/>
              </a:ext>
            </a:extLst>
          </p:cNvPr>
          <p:cNvSpPr/>
          <p:nvPr/>
        </p:nvSpPr>
        <p:spPr>
          <a:xfrm>
            <a:off x="4651248" y="6125799"/>
            <a:ext cx="2889504"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b="1" dirty="0" err="1">
                <a:solidFill>
                  <a:schemeClr val="accent4">
                    <a:lumMod val="60000"/>
                    <a:lumOff val="40000"/>
                  </a:schemeClr>
                </a:solidFill>
              </a:rPr>
              <a:t>Let’sTalk</a:t>
            </a:r>
            <a:endParaRPr lang="en-US" sz="1400" b="1" dirty="0">
              <a:solidFill>
                <a:schemeClr val="accent4">
                  <a:lumMod val="60000"/>
                  <a:lumOff val="40000"/>
                </a:schemeClr>
              </a:solidFill>
            </a:endParaRPr>
          </a:p>
          <a:p>
            <a:pPr algn="ctr"/>
            <a:endParaRPr lang="en-US" dirty="0"/>
          </a:p>
        </p:txBody>
      </p:sp>
    </p:spTree>
    <p:extLst>
      <p:ext uri="{BB962C8B-B14F-4D97-AF65-F5344CB8AC3E}">
        <p14:creationId xmlns:p14="http://schemas.microsoft.com/office/powerpoint/2010/main" val="236869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B184898-C32E-8206-73A8-A0383F42897F}"/>
              </a:ext>
            </a:extLst>
          </p:cNvPr>
          <p:cNvPicPr>
            <a:picLocks noChangeAspect="1"/>
          </p:cNvPicPr>
          <p:nvPr/>
        </p:nvPicPr>
        <p:blipFill>
          <a:blip r:embed="rId2"/>
          <a:srcRect l="14182" r="21311" b="-1"/>
          <a:stretch/>
        </p:blipFill>
        <p:spPr>
          <a:xfrm>
            <a:off x="2522356" y="10"/>
            <a:ext cx="9669642" cy="6857990"/>
          </a:xfrm>
          <a:prstGeom prst="rect">
            <a:avLst/>
          </a:prstGeom>
        </p:spPr>
      </p:pic>
      <p:sp>
        <p:nvSpPr>
          <p:cNvPr id="28"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20E629E-0337-F75D-7C95-9950E5EB40B7}"/>
              </a:ext>
            </a:extLst>
          </p:cNvPr>
          <p:cNvSpPr txBox="1"/>
          <p:nvPr/>
        </p:nvSpPr>
        <p:spPr>
          <a:xfrm>
            <a:off x="271272" y="365125"/>
            <a:ext cx="4697770"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mj-lt"/>
                <a:ea typeface="+mj-ea"/>
                <a:cs typeface="+mj-cs"/>
              </a:rPr>
              <a:t>Optimize IT Functions and Spending to Drive Innovation</a:t>
            </a:r>
          </a:p>
        </p:txBody>
      </p:sp>
      <p:sp>
        <p:nvSpPr>
          <p:cNvPr id="21" name="TextBox 20">
            <a:extLst>
              <a:ext uri="{FF2B5EF4-FFF2-40B4-BE49-F238E27FC236}">
                <a16:creationId xmlns:a16="http://schemas.microsoft.com/office/drawing/2014/main" id="{C94B702D-0438-7F24-756E-AC8224841D69}"/>
              </a:ext>
            </a:extLst>
          </p:cNvPr>
          <p:cNvSpPr txBox="1"/>
          <p:nvPr/>
        </p:nvSpPr>
        <p:spPr>
          <a:xfrm>
            <a:off x="419099" y="2390352"/>
            <a:ext cx="6552062" cy="3742762"/>
          </a:xfrm>
          <a:prstGeom prst="rect">
            <a:avLst/>
          </a:prstGeom>
        </p:spPr>
        <p:txBody>
          <a:bodyPr vert="horz" lIns="91440" tIns="45720" rIns="91440" bIns="45720" rtlCol="0">
            <a:normAutofit/>
          </a:bodyPr>
          <a:lstStyle/>
          <a:p>
            <a:pPr>
              <a:lnSpc>
                <a:spcPct val="90000"/>
              </a:lnSpc>
              <a:spcAft>
                <a:spcPts val="600"/>
              </a:spcAft>
            </a:pPr>
            <a:r>
              <a:rPr lang="en-US" sz="2400" dirty="0" err="1"/>
              <a:t>Nextech</a:t>
            </a:r>
            <a:r>
              <a:rPr lang="en-US" sz="2400" dirty="0"/>
              <a:t> partners with technology organizations to streamline their technology spending, unlock funds for critical innovations, and maximize the value of IT investments. We achieve this without compromising essential capabilities or the quality of services delivered</a:t>
            </a:r>
          </a:p>
        </p:txBody>
      </p:sp>
      <p:sp>
        <p:nvSpPr>
          <p:cNvPr id="23" name="TextBox 22">
            <a:extLst>
              <a:ext uri="{FF2B5EF4-FFF2-40B4-BE49-F238E27FC236}">
                <a16:creationId xmlns:a16="http://schemas.microsoft.com/office/drawing/2014/main" id="{B32D5F39-526B-B72B-3162-86BECCFF65FE}"/>
              </a:ext>
            </a:extLst>
          </p:cNvPr>
          <p:cNvSpPr txBox="1"/>
          <p:nvPr/>
        </p:nvSpPr>
        <p:spPr>
          <a:xfrm>
            <a:off x="-1" y="28674"/>
            <a:ext cx="2326760" cy="307777"/>
          </a:xfrm>
          <a:prstGeom prst="rect">
            <a:avLst/>
          </a:prstGeom>
          <a:noFill/>
        </p:spPr>
        <p:txBody>
          <a:bodyPr wrap="square">
            <a:spAutoFit/>
          </a:bodyPr>
          <a:lstStyle/>
          <a:p>
            <a:r>
              <a:rPr lang="en-US" sz="1400" b="0" dirty="0">
                <a:effectLst/>
                <a:hlinkClick r:id="rId3">
                  <a:extLst>
                    <a:ext uri="{A12FA001-AC4F-418D-AE19-62706E023703}">
                      <ahyp:hlinkClr xmlns:ahyp="http://schemas.microsoft.com/office/drawing/2018/hyperlinkcolor" val="tx"/>
                    </a:ext>
                  </a:extLst>
                </a:hlinkClick>
              </a:rPr>
              <a:t>IT Cost Optimization </a:t>
            </a:r>
            <a:r>
              <a:rPr lang="en-US" sz="1400" b="0" dirty="0">
                <a:effectLst/>
              </a:rPr>
              <a:t>page</a:t>
            </a:r>
            <a:endParaRPr lang="en-US" sz="1400" dirty="0">
              <a:effectLst/>
            </a:endParaRPr>
          </a:p>
        </p:txBody>
      </p:sp>
    </p:spTree>
    <p:extLst>
      <p:ext uri="{BB962C8B-B14F-4D97-AF65-F5344CB8AC3E}">
        <p14:creationId xmlns:p14="http://schemas.microsoft.com/office/powerpoint/2010/main" val="2497867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bot head with wires and wires&#10;&#10;Description automatically generated">
            <a:extLst>
              <a:ext uri="{FF2B5EF4-FFF2-40B4-BE49-F238E27FC236}">
                <a16:creationId xmlns:a16="http://schemas.microsoft.com/office/drawing/2014/main" id="{E6497787-6778-5646-D95B-43F3D36BE375}"/>
              </a:ext>
            </a:extLst>
          </p:cNvPr>
          <p:cNvPicPr>
            <a:picLocks noChangeAspect="1"/>
          </p:cNvPicPr>
          <p:nvPr/>
        </p:nvPicPr>
        <p:blipFill>
          <a:blip r:embed="rId2"/>
          <a:srcRect t="5228" b="20269"/>
          <a:stretch/>
        </p:blipFill>
        <p:spPr>
          <a:xfrm>
            <a:off x="-3047" y="10"/>
            <a:ext cx="12191999" cy="6857990"/>
          </a:xfrm>
          <a:prstGeom prst="rect">
            <a:avLst/>
          </a:prstGeom>
        </p:spPr>
      </p:pic>
      <p:sp>
        <p:nvSpPr>
          <p:cNvPr id="26" name="Rectangle 2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D3C25D-8C84-F84E-4709-408E9E4CBAC8}"/>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dirty="0">
                <a:solidFill>
                  <a:srgbClr val="FFFFFF"/>
                </a:solidFill>
                <a:latin typeface="+mj-lt"/>
                <a:ea typeface="+mj-ea"/>
                <a:cs typeface="+mj-cs"/>
              </a:rPr>
              <a:t>"AI-Powered Innovations, Redefining Possibilities"</a:t>
            </a:r>
          </a:p>
        </p:txBody>
      </p:sp>
    </p:spTree>
    <p:extLst>
      <p:ext uri="{BB962C8B-B14F-4D97-AF65-F5344CB8AC3E}">
        <p14:creationId xmlns:p14="http://schemas.microsoft.com/office/powerpoint/2010/main" val="4062917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C2CC1-8E30-0ACB-B1E4-C1FB613663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4B52C1-99C1-A1BC-97AA-6546F80EF88A}"/>
              </a:ext>
            </a:extLst>
          </p:cNvPr>
          <p:cNvSpPr txBox="1"/>
          <p:nvPr/>
        </p:nvSpPr>
        <p:spPr>
          <a:xfrm>
            <a:off x="441198" y="929563"/>
            <a:ext cx="4185666" cy="1015663"/>
          </a:xfrm>
          <a:prstGeom prst="rect">
            <a:avLst/>
          </a:prstGeom>
          <a:noFill/>
        </p:spPr>
        <p:txBody>
          <a:bodyPr wrap="square">
            <a:spAutoFit/>
          </a:bodyPr>
          <a:lstStyle/>
          <a:p>
            <a:r>
              <a:rPr lang="en-US" sz="2000" dirty="0"/>
              <a:t>Effective practices and processes to streamline IT, boost productivity, and enhance responsiveness.</a:t>
            </a:r>
          </a:p>
        </p:txBody>
      </p:sp>
      <p:sp>
        <p:nvSpPr>
          <p:cNvPr id="6" name="TextBox 5">
            <a:extLst>
              <a:ext uri="{FF2B5EF4-FFF2-40B4-BE49-F238E27FC236}">
                <a16:creationId xmlns:a16="http://schemas.microsoft.com/office/drawing/2014/main" id="{85F88BC7-51C4-006B-E63B-5642DBBB7B2E}"/>
              </a:ext>
            </a:extLst>
          </p:cNvPr>
          <p:cNvSpPr txBox="1"/>
          <p:nvPr/>
        </p:nvSpPr>
        <p:spPr>
          <a:xfrm>
            <a:off x="505206" y="2069884"/>
            <a:ext cx="6094476" cy="1200329"/>
          </a:xfrm>
          <a:prstGeom prst="rect">
            <a:avLst/>
          </a:prstGeom>
          <a:noFill/>
        </p:spPr>
        <p:txBody>
          <a:bodyPr wrap="square">
            <a:spAutoFit/>
          </a:bodyPr>
          <a:lstStyle/>
          <a:p>
            <a:r>
              <a:rPr lang="en-US" dirty="0"/>
              <a:t>IT cost optimization strategies provide a comprehensive review of all avenues to achieve a leaner, more digital, and modern organization while preserving essential business and technology capabilities.</a:t>
            </a:r>
          </a:p>
        </p:txBody>
      </p:sp>
      <p:sp>
        <p:nvSpPr>
          <p:cNvPr id="7" name="Rectangle 1">
            <a:extLst>
              <a:ext uri="{FF2B5EF4-FFF2-40B4-BE49-F238E27FC236}">
                <a16:creationId xmlns:a16="http://schemas.microsoft.com/office/drawing/2014/main" id="{48BBAF8F-6A75-97D2-929B-E58509DDC53D}"/>
              </a:ext>
            </a:extLst>
          </p:cNvPr>
          <p:cNvSpPr>
            <a:spLocks noChangeArrowheads="1"/>
          </p:cNvSpPr>
          <p:nvPr/>
        </p:nvSpPr>
        <p:spPr bwMode="auto">
          <a:xfrm>
            <a:off x="6376196" y="516993"/>
            <a:ext cx="5746674"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Reassessing business priorities often reveals redundant efforts.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DevOps practices enhance productivity and reduce rework significantly.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RPA and AI drive substantial efficiency gains.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Conducting root cause analysis can sustainably reduce support demands.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Licenses, user seats, and hardware are frequently underutilized.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Continuous improvement initiatives help prevent waste accumulation.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Aligning tasks with skill levels often optimizes talent utilization.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Data centers can be streamlined as cloud migration progresses.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Hidden costs often stem from unreliable applications </a:t>
            </a:r>
          </a:p>
        </p:txBody>
      </p:sp>
    </p:spTree>
    <p:extLst>
      <p:ext uri="{BB962C8B-B14F-4D97-AF65-F5344CB8AC3E}">
        <p14:creationId xmlns:p14="http://schemas.microsoft.com/office/powerpoint/2010/main" val="3536278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CDCC5-D4D7-83F5-A7DE-FEF2A7B1027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1B0C836-FA98-FE19-18BF-25E44862BAEE}"/>
              </a:ext>
            </a:extLst>
          </p:cNvPr>
          <p:cNvSpPr txBox="1"/>
          <p:nvPr/>
        </p:nvSpPr>
        <p:spPr>
          <a:xfrm>
            <a:off x="3301738" y="512917"/>
            <a:ext cx="4871301" cy="369332"/>
          </a:xfrm>
          <a:prstGeom prst="rect">
            <a:avLst/>
          </a:prstGeom>
          <a:noFill/>
        </p:spPr>
        <p:txBody>
          <a:bodyPr wrap="square">
            <a:spAutoFit/>
          </a:bodyPr>
          <a:lstStyle/>
          <a:p>
            <a:r>
              <a:rPr lang="en-US" dirty="0" err="1"/>
              <a:t>Nextech</a:t>
            </a:r>
            <a:r>
              <a:rPr lang="en-US" dirty="0"/>
              <a:t> IT Optimization offerings and domains </a:t>
            </a:r>
          </a:p>
        </p:txBody>
      </p:sp>
      <p:sp>
        <p:nvSpPr>
          <p:cNvPr id="9" name="TextBox 8">
            <a:extLst>
              <a:ext uri="{FF2B5EF4-FFF2-40B4-BE49-F238E27FC236}">
                <a16:creationId xmlns:a16="http://schemas.microsoft.com/office/drawing/2014/main" id="{3D64E5F1-340C-9B42-96E5-A9638FB6CEB4}"/>
              </a:ext>
            </a:extLst>
          </p:cNvPr>
          <p:cNvSpPr txBox="1"/>
          <p:nvPr/>
        </p:nvSpPr>
        <p:spPr>
          <a:xfrm>
            <a:off x="964284" y="1036179"/>
            <a:ext cx="10263432" cy="646331"/>
          </a:xfrm>
          <a:prstGeom prst="rect">
            <a:avLst/>
          </a:prstGeom>
          <a:noFill/>
        </p:spPr>
        <p:txBody>
          <a:bodyPr wrap="square">
            <a:spAutoFit/>
          </a:bodyPr>
          <a:lstStyle/>
          <a:p>
            <a:r>
              <a:rPr lang="en-US" dirty="0"/>
              <a:t>Reduce the costs of developing and delivering applications and digital solutions, from concept to deployment.</a:t>
            </a:r>
          </a:p>
        </p:txBody>
      </p:sp>
      <p:sp>
        <p:nvSpPr>
          <p:cNvPr id="13" name="TextBox 12">
            <a:extLst>
              <a:ext uri="{FF2B5EF4-FFF2-40B4-BE49-F238E27FC236}">
                <a16:creationId xmlns:a16="http://schemas.microsoft.com/office/drawing/2014/main" id="{6DFBAEF4-1BED-2578-7986-16EC7B95764C}"/>
              </a:ext>
            </a:extLst>
          </p:cNvPr>
          <p:cNvSpPr txBox="1"/>
          <p:nvPr/>
        </p:nvSpPr>
        <p:spPr>
          <a:xfrm>
            <a:off x="964284" y="2026843"/>
            <a:ext cx="4110636" cy="646331"/>
          </a:xfrm>
          <a:prstGeom prst="rect">
            <a:avLst/>
          </a:prstGeom>
          <a:noFill/>
        </p:spPr>
        <p:txBody>
          <a:bodyPr wrap="square">
            <a:spAutoFit/>
          </a:bodyPr>
          <a:lstStyle/>
          <a:p>
            <a:r>
              <a:rPr lang="en-US" dirty="0">
                <a:solidFill>
                  <a:schemeClr val="accent5">
                    <a:lumMod val="40000"/>
                    <a:lumOff val="60000"/>
                  </a:schemeClr>
                </a:solidFill>
              </a:rPr>
              <a:t>Rationalize enterprise application licensing and support costs </a:t>
            </a:r>
          </a:p>
        </p:txBody>
      </p:sp>
      <p:sp>
        <p:nvSpPr>
          <p:cNvPr id="19" name="TextBox 18">
            <a:extLst>
              <a:ext uri="{FF2B5EF4-FFF2-40B4-BE49-F238E27FC236}">
                <a16:creationId xmlns:a16="http://schemas.microsoft.com/office/drawing/2014/main" id="{1A3CF01B-88FE-D52D-3501-B7FFE8AC0F81}"/>
              </a:ext>
            </a:extLst>
          </p:cNvPr>
          <p:cNvSpPr txBox="1"/>
          <p:nvPr/>
        </p:nvSpPr>
        <p:spPr>
          <a:xfrm>
            <a:off x="964284" y="2673174"/>
            <a:ext cx="6094476" cy="2031325"/>
          </a:xfrm>
          <a:prstGeom prst="rect">
            <a:avLst/>
          </a:prstGeom>
          <a:noFill/>
        </p:spPr>
        <p:txBody>
          <a:bodyPr wrap="square">
            <a:spAutoFit/>
          </a:bodyPr>
          <a:lstStyle/>
          <a:p>
            <a:r>
              <a:rPr lang="en-US" dirty="0"/>
              <a:t>As businesses embrace digitization, applications and digital platforms become integral to operations, often accounting for an increasing share of overall spending. Streamlining the application portfolio by consolidating redundancies, retiring unused or low-value applications, and reducing support and maintenance costs can free up resources for strategic software and high-impact projects.</a:t>
            </a:r>
          </a:p>
        </p:txBody>
      </p:sp>
      <p:pic>
        <p:nvPicPr>
          <p:cNvPr id="20" name="Picture 19">
            <a:extLst>
              <a:ext uri="{FF2B5EF4-FFF2-40B4-BE49-F238E27FC236}">
                <a16:creationId xmlns:a16="http://schemas.microsoft.com/office/drawing/2014/main" id="{08915ACE-A195-3E3F-5E1E-90AE7C3E8C72}"/>
              </a:ext>
            </a:extLst>
          </p:cNvPr>
          <p:cNvPicPr>
            <a:picLocks noChangeAspect="1"/>
          </p:cNvPicPr>
          <p:nvPr/>
        </p:nvPicPr>
        <p:blipFill>
          <a:blip r:embed="rId2"/>
          <a:stretch>
            <a:fillRect/>
          </a:stretch>
        </p:blipFill>
        <p:spPr>
          <a:xfrm>
            <a:off x="8288465" y="1836440"/>
            <a:ext cx="2044256" cy="1360359"/>
          </a:xfrm>
          <a:prstGeom prst="rect">
            <a:avLst/>
          </a:prstGeom>
          <a:effectLst>
            <a:softEdge rad="63500"/>
          </a:effectLst>
        </p:spPr>
      </p:pic>
      <p:sp>
        <p:nvSpPr>
          <p:cNvPr id="21" name="Flowchart: Connector 20">
            <a:extLst>
              <a:ext uri="{FF2B5EF4-FFF2-40B4-BE49-F238E27FC236}">
                <a16:creationId xmlns:a16="http://schemas.microsoft.com/office/drawing/2014/main" id="{7FE0D597-77E8-6667-146E-5123F9A29980}"/>
              </a:ext>
            </a:extLst>
          </p:cNvPr>
          <p:cNvSpPr/>
          <p:nvPr/>
        </p:nvSpPr>
        <p:spPr>
          <a:xfrm>
            <a:off x="8001000" y="3584448"/>
            <a:ext cx="1490472" cy="112005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ERP Consolidation Services</a:t>
            </a:r>
          </a:p>
        </p:txBody>
      </p:sp>
      <p:sp>
        <p:nvSpPr>
          <p:cNvPr id="22" name="Flowchart: Connector 21">
            <a:extLst>
              <a:ext uri="{FF2B5EF4-FFF2-40B4-BE49-F238E27FC236}">
                <a16:creationId xmlns:a16="http://schemas.microsoft.com/office/drawing/2014/main" id="{239C4856-57DC-C29E-658F-3D9426A9DB02}"/>
              </a:ext>
            </a:extLst>
          </p:cNvPr>
          <p:cNvSpPr/>
          <p:nvPr/>
        </p:nvSpPr>
        <p:spPr>
          <a:xfrm>
            <a:off x="9587485" y="4567634"/>
            <a:ext cx="1490472" cy="112005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Optimization of Software Licensing Costs</a:t>
            </a:r>
          </a:p>
        </p:txBody>
      </p:sp>
      <p:sp>
        <p:nvSpPr>
          <p:cNvPr id="23" name="Flowchart: Connector 22">
            <a:extLst>
              <a:ext uri="{FF2B5EF4-FFF2-40B4-BE49-F238E27FC236}">
                <a16:creationId xmlns:a16="http://schemas.microsoft.com/office/drawing/2014/main" id="{FEBBCFF0-8FC3-5A6A-02AF-B1E988B82E12}"/>
              </a:ext>
            </a:extLst>
          </p:cNvPr>
          <p:cNvSpPr/>
          <p:nvPr/>
        </p:nvSpPr>
        <p:spPr>
          <a:xfrm>
            <a:off x="8246772" y="4532120"/>
            <a:ext cx="1490472" cy="112005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effectLst/>
              </a:rPr>
              <a:t>Application Maintenance and Support</a:t>
            </a:r>
            <a:endParaRPr lang="en-US" sz="1100" dirty="0">
              <a:solidFill>
                <a:schemeClr val="tx1"/>
              </a:solidFill>
            </a:endParaRPr>
          </a:p>
        </p:txBody>
      </p:sp>
      <p:sp>
        <p:nvSpPr>
          <p:cNvPr id="24" name="Flowchart: Connector 23">
            <a:extLst>
              <a:ext uri="{FF2B5EF4-FFF2-40B4-BE49-F238E27FC236}">
                <a16:creationId xmlns:a16="http://schemas.microsoft.com/office/drawing/2014/main" id="{B9B1AE83-28DE-4198-5D98-4BC35DC0EDB4}"/>
              </a:ext>
            </a:extLst>
          </p:cNvPr>
          <p:cNvSpPr/>
          <p:nvPr/>
        </p:nvSpPr>
        <p:spPr>
          <a:xfrm>
            <a:off x="9310593" y="3584447"/>
            <a:ext cx="1490472" cy="112005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Simplifying the technology ecosystem</a:t>
            </a:r>
          </a:p>
        </p:txBody>
      </p:sp>
    </p:spTree>
    <p:extLst>
      <p:ext uri="{BB962C8B-B14F-4D97-AF65-F5344CB8AC3E}">
        <p14:creationId xmlns:p14="http://schemas.microsoft.com/office/powerpoint/2010/main" val="2841194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644C-5637-6FC3-B40E-7AAF670A2A9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92975E-B196-0591-68EF-CC587665B5DF}"/>
              </a:ext>
            </a:extLst>
          </p:cNvPr>
          <p:cNvSpPr txBox="1"/>
          <p:nvPr/>
        </p:nvSpPr>
        <p:spPr>
          <a:xfrm>
            <a:off x="642366" y="629150"/>
            <a:ext cx="3573018" cy="707886"/>
          </a:xfrm>
          <a:prstGeom prst="rect">
            <a:avLst/>
          </a:prstGeom>
          <a:noFill/>
        </p:spPr>
        <p:txBody>
          <a:bodyPr wrap="square">
            <a:spAutoFit/>
          </a:bodyPr>
          <a:lstStyle/>
          <a:p>
            <a:r>
              <a:rPr lang="en-US" sz="2000" dirty="0">
                <a:solidFill>
                  <a:schemeClr val="accent5">
                    <a:lumMod val="40000"/>
                    <a:lumOff val="60000"/>
                  </a:schemeClr>
                </a:solidFill>
              </a:rPr>
              <a:t>Enhance the efficiency and agility of IT operations</a:t>
            </a:r>
          </a:p>
        </p:txBody>
      </p:sp>
      <p:sp>
        <p:nvSpPr>
          <p:cNvPr id="5" name="TextBox 4">
            <a:extLst>
              <a:ext uri="{FF2B5EF4-FFF2-40B4-BE49-F238E27FC236}">
                <a16:creationId xmlns:a16="http://schemas.microsoft.com/office/drawing/2014/main" id="{07D7021E-1718-CDC9-A415-2F8DB8A1959C}"/>
              </a:ext>
            </a:extLst>
          </p:cNvPr>
          <p:cNvSpPr txBox="1"/>
          <p:nvPr/>
        </p:nvSpPr>
        <p:spPr>
          <a:xfrm>
            <a:off x="642366" y="1406158"/>
            <a:ext cx="6115050" cy="2308324"/>
          </a:xfrm>
          <a:prstGeom prst="rect">
            <a:avLst/>
          </a:prstGeom>
          <a:noFill/>
        </p:spPr>
        <p:txBody>
          <a:bodyPr wrap="square">
            <a:spAutoFit/>
          </a:bodyPr>
          <a:lstStyle/>
          <a:p>
            <a:r>
              <a:rPr lang="en-US" dirty="0"/>
              <a:t>Day-to-day IT operations can quickly become costly, often consuming over 60% of the budget. By introducing IT productivity enhancement programs, organizations can achieve substantial savings across various functions while redirecting talent toward strategic initiatives. Building an intelligent IT operations framework provides ongoing real-time insights and advanced automation, reducing support costs and significantly optimizing operational performance</a:t>
            </a:r>
          </a:p>
        </p:txBody>
      </p:sp>
      <p:pic>
        <p:nvPicPr>
          <p:cNvPr id="6" name="Picture 5">
            <a:extLst>
              <a:ext uri="{FF2B5EF4-FFF2-40B4-BE49-F238E27FC236}">
                <a16:creationId xmlns:a16="http://schemas.microsoft.com/office/drawing/2014/main" id="{EEC586DE-E16B-94A9-1B21-F820EADE2DBA}"/>
              </a:ext>
            </a:extLst>
          </p:cNvPr>
          <p:cNvPicPr>
            <a:picLocks noChangeAspect="1"/>
          </p:cNvPicPr>
          <p:nvPr/>
        </p:nvPicPr>
        <p:blipFill>
          <a:blip r:embed="rId2"/>
          <a:stretch>
            <a:fillRect/>
          </a:stretch>
        </p:blipFill>
        <p:spPr>
          <a:xfrm>
            <a:off x="7530264" y="1337036"/>
            <a:ext cx="2453640" cy="1472184"/>
          </a:xfrm>
          <a:prstGeom prst="rect">
            <a:avLst/>
          </a:prstGeom>
          <a:ln>
            <a:noFill/>
          </a:ln>
          <a:effectLst>
            <a:softEdge rad="112500"/>
          </a:effectLst>
        </p:spPr>
      </p:pic>
      <p:sp>
        <p:nvSpPr>
          <p:cNvPr id="7" name="Flowchart: Connector 6">
            <a:extLst>
              <a:ext uri="{FF2B5EF4-FFF2-40B4-BE49-F238E27FC236}">
                <a16:creationId xmlns:a16="http://schemas.microsoft.com/office/drawing/2014/main" id="{11507D14-073C-0318-F74F-33FC7CA141F6}"/>
              </a:ext>
            </a:extLst>
          </p:cNvPr>
          <p:cNvSpPr/>
          <p:nvPr/>
        </p:nvSpPr>
        <p:spPr>
          <a:xfrm>
            <a:off x="7267073" y="3154456"/>
            <a:ext cx="1490472" cy="112005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Enhancing Productivity in IT Operations</a:t>
            </a:r>
          </a:p>
        </p:txBody>
      </p:sp>
      <p:sp>
        <p:nvSpPr>
          <p:cNvPr id="8" name="Flowchart: Connector 7">
            <a:extLst>
              <a:ext uri="{FF2B5EF4-FFF2-40B4-BE49-F238E27FC236}">
                <a16:creationId xmlns:a16="http://schemas.microsoft.com/office/drawing/2014/main" id="{806F2818-304E-8C38-E99B-B43BBEB28491}"/>
              </a:ext>
            </a:extLst>
          </p:cNvPr>
          <p:cNvSpPr/>
          <p:nvPr/>
        </p:nvSpPr>
        <p:spPr>
          <a:xfrm>
            <a:off x="8658725" y="3154456"/>
            <a:ext cx="1490472" cy="112005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Smart IT Operations</a:t>
            </a:r>
          </a:p>
        </p:txBody>
      </p:sp>
    </p:spTree>
    <p:extLst>
      <p:ext uri="{BB962C8B-B14F-4D97-AF65-F5344CB8AC3E}">
        <p14:creationId xmlns:p14="http://schemas.microsoft.com/office/powerpoint/2010/main" val="1556906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C3283-AC5A-1C6A-4657-FB0C4FA68A5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A18212A-C03C-A7BD-2342-47F9DE2EA8D5}"/>
              </a:ext>
            </a:extLst>
          </p:cNvPr>
          <p:cNvPicPr>
            <a:picLocks noChangeAspect="1"/>
          </p:cNvPicPr>
          <p:nvPr/>
        </p:nvPicPr>
        <p:blipFill>
          <a:blip r:embed="rId2"/>
          <a:stretch>
            <a:fillRect/>
          </a:stretch>
        </p:blipFill>
        <p:spPr>
          <a:xfrm>
            <a:off x="7452060" y="850232"/>
            <a:ext cx="2215637" cy="1472184"/>
          </a:xfrm>
          <a:prstGeom prst="rect">
            <a:avLst/>
          </a:prstGeom>
          <a:ln>
            <a:noFill/>
          </a:ln>
          <a:effectLst>
            <a:softEdge rad="112500"/>
          </a:effectLst>
        </p:spPr>
      </p:pic>
      <p:sp>
        <p:nvSpPr>
          <p:cNvPr id="4" name="TextBox 3">
            <a:extLst>
              <a:ext uri="{FF2B5EF4-FFF2-40B4-BE49-F238E27FC236}">
                <a16:creationId xmlns:a16="http://schemas.microsoft.com/office/drawing/2014/main" id="{3695E2D2-7E6B-AC36-6E5C-7F1DA49A1B25}"/>
              </a:ext>
            </a:extLst>
          </p:cNvPr>
          <p:cNvSpPr txBox="1"/>
          <p:nvPr/>
        </p:nvSpPr>
        <p:spPr>
          <a:xfrm>
            <a:off x="207545" y="753797"/>
            <a:ext cx="5218697" cy="707886"/>
          </a:xfrm>
          <a:prstGeom prst="rect">
            <a:avLst/>
          </a:prstGeom>
          <a:noFill/>
        </p:spPr>
        <p:txBody>
          <a:bodyPr wrap="square">
            <a:spAutoFit/>
          </a:bodyPr>
          <a:lstStyle/>
          <a:p>
            <a:r>
              <a:rPr lang="en-US" sz="2000" dirty="0">
                <a:solidFill>
                  <a:schemeClr val="accent5">
                    <a:lumMod val="40000"/>
                    <a:lumOff val="60000"/>
                  </a:schemeClr>
                </a:solidFill>
              </a:rPr>
              <a:t>Transition to the cloud and maximize resource efficiency.</a:t>
            </a:r>
          </a:p>
        </p:txBody>
      </p:sp>
      <p:sp>
        <p:nvSpPr>
          <p:cNvPr id="6" name="TextBox 5">
            <a:extLst>
              <a:ext uri="{FF2B5EF4-FFF2-40B4-BE49-F238E27FC236}">
                <a16:creationId xmlns:a16="http://schemas.microsoft.com/office/drawing/2014/main" id="{5FA5D46F-7101-67FE-6465-769D3F2B097F}"/>
              </a:ext>
            </a:extLst>
          </p:cNvPr>
          <p:cNvSpPr txBox="1"/>
          <p:nvPr/>
        </p:nvSpPr>
        <p:spPr>
          <a:xfrm>
            <a:off x="207545" y="1586324"/>
            <a:ext cx="6093994" cy="1754326"/>
          </a:xfrm>
          <a:prstGeom prst="rect">
            <a:avLst/>
          </a:prstGeom>
          <a:noFill/>
        </p:spPr>
        <p:txBody>
          <a:bodyPr wrap="square">
            <a:spAutoFit/>
          </a:bodyPr>
          <a:lstStyle/>
          <a:p>
            <a:r>
              <a:rPr lang="en-US" dirty="0"/>
              <a:t>Transition to the cloud to enhance IT infrastructure availability, scalability, and flexibility. Optimize total cost of ownership by carefully selecting, designing, migrating, orchestrating, and fine-tuning computing and storage resources across public, private, and hybrid cloud environments.</a:t>
            </a:r>
          </a:p>
        </p:txBody>
      </p:sp>
      <p:sp>
        <p:nvSpPr>
          <p:cNvPr id="7" name="Flowchart: Connector 6">
            <a:extLst>
              <a:ext uri="{FF2B5EF4-FFF2-40B4-BE49-F238E27FC236}">
                <a16:creationId xmlns:a16="http://schemas.microsoft.com/office/drawing/2014/main" id="{1F33420D-945E-62B6-5D1D-12907C01221B}"/>
              </a:ext>
            </a:extLst>
          </p:cNvPr>
          <p:cNvSpPr/>
          <p:nvPr/>
        </p:nvSpPr>
        <p:spPr>
          <a:xfrm>
            <a:off x="7158789" y="2920017"/>
            <a:ext cx="1600200" cy="112005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Cloud Migration and Transformation Pathway</a:t>
            </a:r>
          </a:p>
        </p:txBody>
      </p:sp>
      <p:sp>
        <p:nvSpPr>
          <p:cNvPr id="8" name="Flowchart: Connector 7">
            <a:extLst>
              <a:ext uri="{FF2B5EF4-FFF2-40B4-BE49-F238E27FC236}">
                <a16:creationId xmlns:a16="http://schemas.microsoft.com/office/drawing/2014/main" id="{A2FAE516-4D81-C5C8-07A8-CBB5B3A66218}"/>
              </a:ext>
            </a:extLst>
          </p:cNvPr>
          <p:cNvSpPr/>
          <p:nvPr/>
        </p:nvSpPr>
        <p:spPr>
          <a:xfrm>
            <a:off x="7715530" y="3804573"/>
            <a:ext cx="1490472" cy="112005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Embracing the Cloud</a:t>
            </a:r>
          </a:p>
        </p:txBody>
      </p:sp>
      <p:sp>
        <p:nvSpPr>
          <p:cNvPr id="9" name="Flowchart: Connector 8">
            <a:extLst>
              <a:ext uri="{FF2B5EF4-FFF2-40B4-BE49-F238E27FC236}">
                <a16:creationId xmlns:a16="http://schemas.microsoft.com/office/drawing/2014/main" id="{82597223-A511-D88C-7355-8DAA0F965049}"/>
              </a:ext>
            </a:extLst>
          </p:cNvPr>
          <p:cNvSpPr/>
          <p:nvPr/>
        </p:nvSpPr>
        <p:spPr>
          <a:xfrm>
            <a:off x="8460766" y="2920017"/>
            <a:ext cx="1490472" cy="112005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Cloud Management and Optimization</a:t>
            </a:r>
          </a:p>
        </p:txBody>
      </p:sp>
    </p:spTree>
    <p:extLst>
      <p:ext uri="{BB962C8B-B14F-4D97-AF65-F5344CB8AC3E}">
        <p14:creationId xmlns:p14="http://schemas.microsoft.com/office/powerpoint/2010/main" val="4256608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4095C-AC4F-5814-50E6-8BF17E16E8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BA9B033-A1B9-2413-E4C3-BED7C60CB0FF}"/>
              </a:ext>
            </a:extLst>
          </p:cNvPr>
          <p:cNvSpPr txBox="1"/>
          <p:nvPr/>
        </p:nvSpPr>
        <p:spPr>
          <a:xfrm>
            <a:off x="1254292" y="236440"/>
            <a:ext cx="6093994" cy="369332"/>
          </a:xfrm>
          <a:prstGeom prst="rect">
            <a:avLst/>
          </a:prstGeom>
          <a:noFill/>
        </p:spPr>
        <p:txBody>
          <a:bodyPr wrap="square">
            <a:spAutoFit/>
          </a:bodyPr>
          <a:lstStyle/>
          <a:p>
            <a:r>
              <a:rPr lang="en-US" b="1" dirty="0"/>
              <a:t>Application Services  page </a:t>
            </a:r>
            <a:endParaRPr lang="en-US" dirty="0"/>
          </a:p>
        </p:txBody>
      </p:sp>
      <p:pic>
        <p:nvPicPr>
          <p:cNvPr id="10" name="Picture 9">
            <a:extLst>
              <a:ext uri="{FF2B5EF4-FFF2-40B4-BE49-F238E27FC236}">
                <a16:creationId xmlns:a16="http://schemas.microsoft.com/office/drawing/2014/main" id="{E3330948-228D-62EF-1624-864E036210E4}"/>
              </a:ext>
            </a:extLst>
          </p:cNvPr>
          <p:cNvPicPr>
            <a:picLocks noChangeAspect="1"/>
          </p:cNvPicPr>
          <p:nvPr/>
        </p:nvPicPr>
        <p:blipFill>
          <a:blip r:embed="rId2"/>
          <a:stretch>
            <a:fillRect/>
          </a:stretch>
        </p:blipFill>
        <p:spPr>
          <a:xfrm>
            <a:off x="0" y="605771"/>
            <a:ext cx="12192000" cy="4362823"/>
          </a:xfrm>
          <a:prstGeom prst="rect">
            <a:avLst/>
          </a:prstGeom>
        </p:spPr>
      </p:pic>
      <p:sp>
        <p:nvSpPr>
          <p:cNvPr id="5" name="TextBox 4">
            <a:extLst>
              <a:ext uri="{FF2B5EF4-FFF2-40B4-BE49-F238E27FC236}">
                <a16:creationId xmlns:a16="http://schemas.microsoft.com/office/drawing/2014/main" id="{4BA74352-6E45-051C-5A21-711C3577D7CE}"/>
              </a:ext>
            </a:extLst>
          </p:cNvPr>
          <p:cNvSpPr txBox="1"/>
          <p:nvPr/>
        </p:nvSpPr>
        <p:spPr>
          <a:xfrm>
            <a:off x="532397" y="672075"/>
            <a:ext cx="6815889" cy="1323439"/>
          </a:xfrm>
          <a:prstGeom prst="rect">
            <a:avLst/>
          </a:prstGeom>
          <a:noFill/>
        </p:spPr>
        <p:txBody>
          <a:bodyPr wrap="square">
            <a:spAutoFit/>
          </a:bodyPr>
          <a:lstStyle/>
          <a:p>
            <a:r>
              <a:rPr lang="en-US" sz="4000" b="1" dirty="0">
                <a:effectLst/>
              </a:rPr>
              <a:t>Software Development Services</a:t>
            </a:r>
          </a:p>
        </p:txBody>
      </p:sp>
      <p:sp>
        <p:nvSpPr>
          <p:cNvPr id="7" name="TextBox 6">
            <a:extLst>
              <a:ext uri="{FF2B5EF4-FFF2-40B4-BE49-F238E27FC236}">
                <a16:creationId xmlns:a16="http://schemas.microsoft.com/office/drawing/2014/main" id="{41E3248E-E8E6-C9F9-3096-2FC1409B2C43}"/>
              </a:ext>
            </a:extLst>
          </p:cNvPr>
          <p:cNvSpPr txBox="1"/>
          <p:nvPr/>
        </p:nvSpPr>
        <p:spPr>
          <a:xfrm>
            <a:off x="532396" y="2393707"/>
            <a:ext cx="6093994" cy="1200329"/>
          </a:xfrm>
          <a:prstGeom prst="rect">
            <a:avLst/>
          </a:prstGeom>
          <a:noFill/>
        </p:spPr>
        <p:txBody>
          <a:bodyPr wrap="square">
            <a:spAutoFit/>
          </a:bodyPr>
          <a:lstStyle/>
          <a:p>
            <a:r>
              <a:rPr lang="en-US" sz="2400" dirty="0"/>
              <a:t>Accelerate time to market, reduce development costs, and enhance code quality.</a:t>
            </a:r>
          </a:p>
        </p:txBody>
      </p:sp>
    </p:spTree>
    <p:extLst>
      <p:ext uri="{BB962C8B-B14F-4D97-AF65-F5344CB8AC3E}">
        <p14:creationId xmlns:p14="http://schemas.microsoft.com/office/powerpoint/2010/main" val="1763944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50720-601C-F433-F625-D63528AE24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178E51-F5DF-3FB1-1630-DB1879E2B711}"/>
              </a:ext>
            </a:extLst>
          </p:cNvPr>
          <p:cNvSpPr txBox="1"/>
          <p:nvPr/>
        </p:nvSpPr>
        <p:spPr>
          <a:xfrm>
            <a:off x="4154424" y="684014"/>
            <a:ext cx="2191512" cy="369332"/>
          </a:xfrm>
          <a:prstGeom prst="rect">
            <a:avLst/>
          </a:prstGeom>
          <a:noFill/>
        </p:spPr>
        <p:txBody>
          <a:bodyPr wrap="square">
            <a:spAutoFit/>
          </a:bodyPr>
          <a:lstStyle/>
          <a:p>
            <a:pPr marL="0" marR="0"/>
            <a:r>
              <a:rPr lang="en-US" b="1" dirty="0" err="1">
                <a:effectLst/>
              </a:rPr>
              <a:t>Nextech</a:t>
            </a:r>
            <a:r>
              <a:rPr lang="en-US" b="1" dirty="0">
                <a:effectLst/>
              </a:rPr>
              <a:t> Offerings</a:t>
            </a:r>
          </a:p>
        </p:txBody>
      </p:sp>
      <p:sp>
        <p:nvSpPr>
          <p:cNvPr id="4" name="Flowchart: Alternate Process 3">
            <a:extLst>
              <a:ext uri="{FF2B5EF4-FFF2-40B4-BE49-F238E27FC236}">
                <a16:creationId xmlns:a16="http://schemas.microsoft.com/office/drawing/2014/main" id="{2E4F576F-31DB-8B41-385C-FC35F5913CD4}"/>
              </a:ext>
            </a:extLst>
          </p:cNvPr>
          <p:cNvSpPr/>
          <p:nvPr/>
        </p:nvSpPr>
        <p:spPr>
          <a:xfrm>
            <a:off x="1536191" y="1408176"/>
            <a:ext cx="2816352" cy="2468880"/>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Application</a:t>
            </a:r>
            <a:r>
              <a:rPr lang="en-US" sz="1400" dirty="0"/>
              <a:t> </a:t>
            </a:r>
            <a:r>
              <a:rPr lang="en-US" sz="1400" dirty="0">
                <a:solidFill>
                  <a:schemeClr val="tx1"/>
                </a:solidFill>
              </a:rPr>
              <a:t>transformation</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r>
              <a:rPr lang="en-US" sz="1400" dirty="0">
                <a:solidFill>
                  <a:schemeClr val="tx1"/>
                </a:solidFill>
              </a:rPr>
              <a:t>Enhance, upgrade, or resolve issues within an application or portfolio by leveraging modern technologies and implementing a refreshed user experience.</a:t>
            </a:r>
          </a:p>
        </p:txBody>
      </p:sp>
      <p:pic>
        <p:nvPicPr>
          <p:cNvPr id="6" name="Picture 5" descr="A hand touching a gear&#10;&#10;Description automatically generated">
            <a:extLst>
              <a:ext uri="{FF2B5EF4-FFF2-40B4-BE49-F238E27FC236}">
                <a16:creationId xmlns:a16="http://schemas.microsoft.com/office/drawing/2014/main" id="{370CBC86-BE31-407F-0220-FB9B8D399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930" y="1808797"/>
            <a:ext cx="644843" cy="644843"/>
          </a:xfrm>
          <a:prstGeom prst="rect">
            <a:avLst/>
          </a:prstGeom>
        </p:spPr>
      </p:pic>
      <p:sp>
        <p:nvSpPr>
          <p:cNvPr id="8" name="Flowchart: Alternate Process 7">
            <a:extLst>
              <a:ext uri="{FF2B5EF4-FFF2-40B4-BE49-F238E27FC236}">
                <a16:creationId xmlns:a16="http://schemas.microsoft.com/office/drawing/2014/main" id="{C7822ED1-428B-B89B-649F-EFDDED5931FA}"/>
              </a:ext>
            </a:extLst>
          </p:cNvPr>
          <p:cNvSpPr/>
          <p:nvPr/>
        </p:nvSpPr>
        <p:spPr>
          <a:xfrm>
            <a:off x="5763768" y="1374648"/>
            <a:ext cx="2816352" cy="2468880"/>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Digital solutions development</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r>
              <a:rPr lang="en-US" sz="1400" dirty="0">
                <a:solidFill>
                  <a:schemeClr val="tx1"/>
                </a:solidFill>
              </a:rPr>
              <a:t>Develop cutting-edge digital solutions powered by AI, machine learning, digital experience platforms (DXP), enterprise IoT, business process management systems (BPM), and more.</a:t>
            </a:r>
          </a:p>
        </p:txBody>
      </p:sp>
      <p:pic>
        <p:nvPicPr>
          <p:cNvPr id="10" name="Picture 9" descr="A blue and white logo&#10;&#10;Description automatically generated">
            <a:extLst>
              <a:ext uri="{FF2B5EF4-FFF2-40B4-BE49-F238E27FC236}">
                <a16:creationId xmlns:a16="http://schemas.microsoft.com/office/drawing/2014/main" id="{C76C0E2E-9FAE-EBCF-85B7-ADE9DA140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460" y="1667256"/>
            <a:ext cx="649224" cy="649224"/>
          </a:xfrm>
          <a:prstGeom prst="rect">
            <a:avLst/>
          </a:prstGeom>
        </p:spPr>
      </p:pic>
      <p:sp>
        <p:nvSpPr>
          <p:cNvPr id="20" name="Flowchart: Alternate Process 19">
            <a:extLst>
              <a:ext uri="{FF2B5EF4-FFF2-40B4-BE49-F238E27FC236}">
                <a16:creationId xmlns:a16="http://schemas.microsoft.com/office/drawing/2014/main" id="{FB516724-9545-9247-6348-A84456B21072}"/>
              </a:ext>
            </a:extLst>
          </p:cNvPr>
          <p:cNvSpPr/>
          <p:nvPr/>
        </p:nvSpPr>
        <p:spPr>
          <a:xfrm>
            <a:off x="3672839" y="4004548"/>
            <a:ext cx="2816352" cy="2468880"/>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Continuous product engineering &amp; operation</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r>
              <a:rPr lang="en-US" sz="1400" dirty="0">
                <a:solidFill>
                  <a:schemeClr val="tx1"/>
                </a:solidFill>
              </a:rPr>
              <a:t>An all-in-one service package combining integrated teams for feature development, All level support, SRE, Backed operations.</a:t>
            </a:r>
          </a:p>
        </p:txBody>
      </p:sp>
      <p:pic>
        <p:nvPicPr>
          <p:cNvPr id="12" name="Picture 11">
            <a:extLst>
              <a:ext uri="{FF2B5EF4-FFF2-40B4-BE49-F238E27FC236}">
                <a16:creationId xmlns:a16="http://schemas.microsoft.com/office/drawing/2014/main" id="{9A73D458-1F1D-51AA-F46C-0EC46EFBF8FB}"/>
              </a:ext>
            </a:extLst>
          </p:cNvPr>
          <p:cNvPicPr>
            <a:picLocks noChangeAspect="1"/>
          </p:cNvPicPr>
          <p:nvPr/>
        </p:nvPicPr>
        <p:blipFill>
          <a:blip r:embed="rId4"/>
          <a:stretch>
            <a:fillRect/>
          </a:stretch>
        </p:blipFill>
        <p:spPr>
          <a:xfrm>
            <a:off x="4685779" y="4589764"/>
            <a:ext cx="637553" cy="649224"/>
          </a:xfrm>
          <a:prstGeom prst="rect">
            <a:avLst/>
          </a:prstGeom>
        </p:spPr>
      </p:pic>
    </p:spTree>
    <p:extLst>
      <p:ext uri="{BB962C8B-B14F-4D97-AF65-F5344CB8AC3E}">
        <p14:creationId xmlns:p14="http://schemas.microsoft.com/office/powerpoint/2010/main" val="4269193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D8F065-7EA9-5849-CAA6-5AA9F5A4B8A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75A626E-ABA8-0A47-DE5B-5A48512D6126}"/>
              </a:ext>
            </a:extLst>
          </p:cNvPr>
          <p:cNvPicPr>
            <a:picLocks noChangeAspect="1"/>
          </p:cNvPicPr>
          <p:nvPr/>
        </p:nvPicPr>
        <p:blipFill>
          <a:blip r:embed="rId2"/>
          <a:srcRect l="29869" r="8092"/>
          <a:stretch/>
        </p:blipFill>
        <p:spPr>
          <a:xfrm>
            <a:off x="2519309" y="10"/>
            <a:ext cx="9669642" cy="6857990"/>
          </a:xfrm>
          <a:prstGeom prst="rect">
            <a:avLst/>
          </a:prstGeom>
        </p:spPr>
      </p:pic>
      <p:sp>
        <p:nvSpPr>
          <p:cNvPr id="22" name="Rectangle 2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3E01484-EB87-FA49-3779-DA650371170D}"/>
              </a:ext>
            </a:extLst>
          </p:cNvPr>
          <p:cNvSpPr txBox="1"/>
          <p:nvPr/>
        </p:nvSpPr>
        <p:spPr>
          <a:xfrm>
            <a:off x="332468" y="355600"/>
            <a:ext cx="5659258" cy="503554"/>
          </a:xfrm>
          <a:prstGeom prst="rect">
            <a:avLst/>
          </a:prstGeom>
          <a:noFill/>
        </p:spPr>
        <p:txBody>
          <a:bodyPr vert="horz" lIns="91440" tIns="45720" rIns="91440" bIns="45720" rtlCol="0" anchor="b">
            <a:noAutofit/>
          </a:bodyPr>
          <a:lstStyle/>
          <a:p>
            <a:pPr>
              <a:lnSpc>
                <a:spcPct val="90000"/>
              </a:lnSpc>
              <a:spcBef>
                <a:spcPct val="0"/>
              </a:spcBef>
              <a:spcAft>
                <a:spcPts val="600"/>
              </a:spcAft>
            </a:pPr>
            <a:r>
              <a:rPr lang="en-US" sz="4000" b="0" dirty="0">
                <a:effectLst/>
                <a:latin typeface="+mj-lt"/>
                <a:ea typeface="+mj-ea"/>
                <a:cs typeface="+mj-cs"/>
              </a:rPr>
              <a:t>Application Management</a:t>
            </a:r>
            <a:endParaRPr lang="en-US" sz="4000" dirty="0">
              <a:latin typeface="+mj-lt"/>
              <a:ea typeface="+mj-ea"/>
              <a:cs typeface="+mj-cs"/>
            </a:endParaRPr>
          </a:p>
        </p:txBody>
      </p:sp>
      <p:sp>
        <p:nvSpPr>
          <p:cNvPr id="9" name="TextBox 8">
            <a:extLst>
              <a:ext uri="{FF2B5EF4-FFF2-40B4-BE49-F238E27FC236}">
                <a16:creationId xmlns:a16="http://schemas.microsoft.com/office/drawing/2014/main" id="{3AC08B89-6E22-C6DC-3997-5AEB2E6EDBED}"/>
              </a:ext>
            </a:extLst>
          </p:cNvPr>
          <p:cNvSpPr txBox="1"/>
          <p:nvPr/>
        </p:nvSpPr>
        <p:spPr>
          <a:xfrm>
            <a:off x="332468" y="1360670"/>
            <a:ext cx="3873772" cy="1200329"/>
          </a:xfrm>
          <a:prstGeom prst="rect">
            <a:avLst/>
          </a:prstGeom>
          <a:noFill/>
        </p:spPr>
        <p:txBody>
          <a:bodyPr wrap="square">
            <a:spAutoFit/>
          </a:bodyPr>
          <a:lstStyle/>
          <a:p>
            <a:r>
              <a:rPr lang="en-US" sz="2400" dirty="0"/>
              <a:t>Ongoing application maturity ensures sustained value.</a:t>
            </a:r>
          </a:p>
        </p:txBody>
      </p:sp>
      <p:sp>
        <p:nvSpPr>
          <p:cNvPr id="18" name="TextBox 17">
            <a:extLst>
              <a:ext uri="{FF2B5EF4-FFF2-40B4-BE49-F238E27FC236}">
                <a16:creationId xmlns:a16="http://schemas.microsoft.com/office/drawing/2014/main" id="{D7ECF096-1BEF-B3F2-9476-56F9072C380A}"/>
              </a:ext>
            </a:extLst>
          </p:cNvPr>
          <p:cNvSpPr txBox="1"/>
          <p:nvPr/>
        </p:nvSpPr>
        <p:spPr>
          <a:xfrm>
            <a:off x="332468" y="2607545"/>
            <a:ext cx="6094476" cy="1200329"/>
          </a:xfrm>
          <a:prstGeom prst="rect">
            <a:avLst/>
          </a:prstGeom>
          <a:noFill/>
        </p:spPr>
        <p:txBody>
          <a:bodyPr wrap="square">
            <a:spAutoFit/>
          </a:bodyPr>
          <a:lstStyle/>
          <a:p>
            <a:r>
              <a:rPr lang="en-US" dirty="0"/>
              <a:t>As customer needs evolve, business applications must adapt quickly. </a:t>
            </a:r>
            <a:r>
              <a:rPr lang="en-US" dirty="0" err="1"/>
              <a:t>Nextech’s</a:t>
            </a:r>
            <a:r>
              <a:rPr lang="en-US" dirty="0"/>
              <a:t> application management approach enables swift application evolution while maintaining seamless and reliable performance.</a:t>
            </a:r>
          </a:p>
        </p:txBody>
      </p:sp>
    </p:spTree>
    <p:extLst>
      <p:ext uri="{BB962C8B-B14F-4D97-AF65-F5344CB8AC3E}">
        <p14:creationId xmlns:p14="http://schemas.microsoft.com/office/powerpoint/2010/main" val="1776817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CBE4-ABC9-31B3-3917-BA8C1CAAD94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1DFBB53-D69A-B6D1-97D1-0835CF754116}"/>
              </a:ext>
            </a:extLst>
          </p:cNvPr>
          <p:cNvSpPr txBox="1"/>
          <p:nvPr/>
        </p:nvSpPr>
        <p:spPr>
          <a:xfrm>
            <a:off x="313182" y="510278"/>
            <a:ext cx="3957066" cy="646331"/>
          </a:xfrm>
          <a:prstGeom prst="rect">
            <a:avLst/>
          </a:prstGeom>
          <a:noFill/>
        </p:spPr>
        <p:txBody>
          <a:bodyPr wrap="square">
            <a:spAutoFit/>
          </a:bodyPr>
          <a:lstStyle/>
          <a:p>
            <a:r>
              <a:rPr lang="en-US" dirty="0"/>
              <a:t>Real-time transparency in application</a:t>
            </a:r>
          </a:p>
          <a:p>
            <a:r>
              <a:rPr lang="en-US" dirty="0"/>
              <a:t> management</a:t>
            </a:r>
          </a:p>
        </p:txBody>
      </p:sp>
      <p:sp>
        <p:nvSpPr>
          <p:cNvPr id="7" name="TextBox 6">
            <a:extLst>
              <a:ext uri="{FF2B5EF4-FFF2-40B4-BE49-F238E27FC236}">
                <a16:creationId xmlns:a16="http://schemas.microsoft.com/office/drawing/2014/main" id="{1EB96F07-B869-3144-183D-5B10897DE6A0}"/>
              </a:ext>
            </a:extLst>
          </p:cNvPr>
          <p:cNvSpPr txBox="1"/>
          <p:nvPr/>
        </p:nvSpPr>
        <p:spPr>
          <a:xfrm>
            <a:off x="276606" y="1234869"/>
            <a:ext cx="5255514" cy="4247317"/>
          </a:xfrm>
          <a:prstGeom prst="rect">
            <a:avLst/>
          </a:prstGeom>
          <a:noFill/>
        </p:spPr>
        <p:txBody>
          <a:bodyPr wrap="square">
            <a:spAutoFit/>
          </a:bodyPr>
          <a:lstStyle/>
          <a:p>
            <a:r>
              <a:rPr lang="en-US" dirty="0"/>
              <a:t>The transition to agile and DevOps has ushered in an era where applications are continuously evolving. With the widespread adoption of cloud-based solutions driven by APIs, your systems are now deeply interconnected with those of others. This makes ensuring seamless operations more essential—and more complex—than ever before.</a:t>
            </a:r>
          </a:p>
          <a:p>
            <a:r>
              <a:rPr lang="en-US" dirty="0" err="1"/>
              <a:t>Nextech’s</a:t>
            </a:r>
            <a:r>
              <a:rPr lang="en-US" dirty="0"/>
              <a:t> innovative, next-generation Application Management Services (AMS) approach is designed to meet the demands of modern digital business operations. Trusted by some of the world’s most advanced IT ecosystems, our model is tailored to meet the unique needs of various industries, including retail, manufacturing, consumer goods, banking, insurance, travel, and hospitality.</a:t>
            </a:r>
          </a:p>
        </p:txBody>
      </p:sp>
      <p:sp>
        <p:nvSpPr>
          <p:cNvPr id="9" name="TextBox 8">
            <a:extLst>
              <a:ext uri="{FF2B5EF4-FFF2-40B4-BE49-F238E27FC236}">
                <a16:creationId xmlns:a16="http://schemas.microsoft.com/office/drawing/2014/main" id="{353CB89F-BAD6-4DD2-17BE-E51DBAB13ECE}"/>
              </a:ext>
            </a:extLst>
          </p:cNvPr>
          <p:cNvSpPr txBox="1"/>
          <p:nvPr/>
        </p:nvSpPr>
        <p:spPr>
          <a:xfrm>
            <a:off x="5784342" y="663923"/>
            <a:ext cx="6094476" cy="4801314"/>
          </a:xfrm>
          <a:prstGeom prst="rect">
            <a:avLst/>
          </a:prstGeom>
          <a:noFill/>
        </p:spPr>
        <p:txBody>
          <a:bodyPr wrap="square">
            <a:spAutoFit/>
          </a:bodyPr>
          <a:lstStyle/>
          <a:p>
            <a:r>
              <a:rPr lang="en-US" dirty="0"/>
              <a:t>Our application management framework is adaptable and designed to accelerate progress across various industries.</a:t>
            </a:r>
          </a:p>
          <a:p>
            <a:endParaRPr lang="en-US" dirty="0"/>
          </a:p>
          <a:p>
            <a:pPr marL="285750" indent="-285750">
              <a:buFont typeface="Wingdings" panose="05000000000000000000" pitchFamily="2" charset="2"/>
              <a:buChar char="Ø"/>
            </a:pPr>
            <a:r>
              <a:rPr lang="en-US" dirty="0"/>
              <a:t>Elevate application maturity with a comprehensive 360-degree perspective, enabling seamless support for core business operations and unlocking business value.</a:t>
            </a:r>
          </a:p>
          <a:p>
            <a:pPr marL="285750" indent="-285750">
              <a:buFont typeface="Wingdings" panose="05000000000000000000" pitchFamily="2" charset="2"/>
              <a:buChar char="Ø"/>
            </a:pPr>
            <a:r>
              <a:rPr lang="en-US" dirty="0"/>
              <a:t>Leverage intelligent automation to enhance user empowerment, boost engagement, execute routine tasks with precision, and foster continuous improvement.</a:t>
            </a:r>
          </a:p>
          <a:p>
            <a:pPr marL="285750" indent="-285750">
              <a:buFont typeface="Wingdings" panose="05000000000000000000" pitchFamily="2" charset="2"/>
              <a:buChar char="Ø"/>
            </a:pPr>
            <a:r>
              <a:rPr lang="en-US" dirty="0"/>
              <a:t>Strengthen your distributed agile teams with skilled nearshore remote talent.</a:t>
            </a:r>
          </a:p>
          <a:p>
            <a:pPr marL="285750" indent="-285750">
              <a:buFont typeface="Wingdings" panose="05000000000000000000" pitchFamily="2" charset="2"/>
              <a:buChar char="Ø"/>
            </a:pPr>
            <a:r>
              <a:rPr lang="en-US" dirty="0"/>
              <a:t>Establish a robust foundation with </a:t>
            </a:r>
            <a:r>
              <a:rPr lang="en-US" dirty="0" err="1"/>
              <a:t>Nextech's</a:t>
            </a:r>
            <a:r>
              <a:rPr lang="en-US" dirty="0"/>
              <a:t> governance platform, enhanced by ServiceNow and other leading ITOM solutions.</a:t>
            </a:r>
          </a:p>
          <a:p>
            <a:pPr marL="285750" indent="-285750">
              <a:buFont typeface="Wingdings" panose="05000000000000000000" pitchFamily="2" charset="2"/>
              <a:buChar char="Ø"/>
            </a:pPr>
            <a:r>
              <a:rPr lang="en-US" dirty="0"/>
              <a:t>Align application management services with Lean-Agile methodologies and DevOps principles for maximum efficiency and innovation.</a:t>
            </a:r>
          </a:p>
        </p:txBody>
      </p:sp>
    </p:spTree>
    <p:extLst>
      <p:ext uri="{BB962C8B-B14F-4D97-AF65-F5344CB8AC3E}">
        <p14:creationId xmlns:p14="http://schemas.microsoft.com/office/powerpoint/2010/main" val="2918097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685ED1-EAF1-27B2-087B-180275F8CBFC}"/>
              </a:ext>
            </a:extLst>
          </p:cNvPr>
          <p:cNvSpPr txBox="1"/>
          <p:nvPr/>
        </p:nvSpPr>
        <p:spPr>
          <a:xfrm>
            <a:off x="2353056" y="418838"/>
            <a:ext cx="3846576" cy="369332"/>
          </a:xfrm>
          <a:prstGeom prst="rect">
            <a:avLst/>
          </a:prstGeom>
          <a:noFill/>
        </p:spPr>
        <p:txBody>
          <a:bodyPr wrap="square">
            <a:spAutoFit/>
          </a:bodyPr>
          <a:lstStyle/>
          <a:p>
            <a:r>
              <a:rPr lang="en-US" dirty="0"/>
              <a:t>Application Management Offerings</a:t>
            </a:r>
          </a:p>
        </p:txBody>
      </p:sp>
      <p:sp>
        <p:nvSpPr>
          <p:cNvPr id="8" name="Rectangle 7">
            <a:extLst>
              <a:ext uri="{FF2B5EF4-FFF2-40B4-BE49-F238E27FC236}">
                <a16:creationId xmlns:a16="http://schemas.microsoft.com/office/drawing/2014/main" id="{5019CFF9-FE8A-5B26-EB05-38393E8A81A0}"/>
              </a:ext>
            </a:extLst>
          </p:cNvPr>
          <p:cNvSpPr/>
          <p:nvPr/>
        </p:nvSpPr>
        <p:spPr>
          <a:xfrm>
            <a:off x="329667" y="1469442"/>
            <a:ext cx="2426587" cy="37984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836116C-F03B-0F93-2A95-E72111A1F40B}"/>
              </a:ext>
            </a:extLst>
          </p:cNvPr>
          <p:cNvSpPr txBox="1"/>
          <p:nvPr/>
        </p:nvSpPr>
        <p:spPr>
          <a:xfrm>
            <a:off x="237478" y="1590079"/>
            <a:ext cx="2526122" cy="307777"/>
          </a:xfrm>
          <a:prstGeom prst="rect">
            <a:avLst/>
          </a:prstGeom>
          <a:noFill/>
        </p:spPr>
        <p:txBody>
          <a:bodyPr wrap="square">
            <a:spAutoFit/>
          </a:bodyPr>
          <a:lstStyle/>
          <a:p>
            <a:pPr algn="ctr"/>
            <a:r>
              <a:rPr lang="en-US" sz="1400" dirty="0">
                <a:solidFill>
                  <a:schemeClr val="tx1"/>
                </a:solidFill>
              </a:rPr>
              <a:t>Next Gen AMS Consulting</a:t>
            </a:r>
          </a:p>
        </p:txBody>
      </p:sp>
      <p:sp>
        <p:nvSpPr>
          <p:cNvPr id="11" name="TextBox 10">
            <a:extLst>
              <a:ext uri="{FF2B5EF4-FFF2-40B4-BE49-F238E27FC236}">
                <a16:creationId xmlns:a16="http://schemas.microsoft.com/office/drawing/2014/main" id="{ACB3B01F-0A66-0DF8-FC5A-DCBE50C86DF7}"/>
              </a:ext>
            </a:extLst>
          </p:cNvPr>
          <p:cNvSpPr txBox="1"/>
          <p:nvPr/>
        </p:nvSpPr>
        <p:spPr>
          <a:xfrm>
            <a:off x="421266" y="2960064"/>
            <a:ext cx="2238233" cy="2135037"/>
          </a:xfrm>
          <a:prstGeom prst="rect">
            <a:avLst/>
          </a:prstGeom>
          <a:noFill/>
        </p:spPr>
        <p:txBody>
          <a:bodyPr wrap="square">
            <a:spAutoFit/>
          </a:bodyPr>
          <a:lstStyle/>
          <a:p>
            <a:r>
              <a:rPr lang="en-US" sz="1200" dirty="0"/>
              <a:t>From evaluating existing AMS processes, applications, and workflows to crafting a roadmap for modernizing AMS into a seamless, cutting-edge operation, we create a robust foundation designed to adapt to ever-changing business demands and technology advancements—and bring it to life for you.</a:t>
            </a:r>
            <a:endParaRPr lang="en-US" dirty="0"/>
          </a:p>
        </p:txBody>
      </p:sp>
      <p:pic>
        <p:nvPicPr>
          <p:cNvPr id="12" name="Picture 11">
            <a:extLst>
              <a:ext uri="{FF2B5EF4-FFF2-40B4-BE49-F238E27FC236}">
                <a16:creationId xmlns:a16="http://schemas.microsoft.com/office/drawing/2014/main" id="{E981A5F3-590E-4EBC-0DBE-8E021DC1FB16}"/>
              </a:ext>
            </a:extLst>
          </p:cNvPr>
          <p:cNvPicPr>
            <a:picLocks noChangeAspect="1"/>
          </p:cNvPicPr>
          <p:nvPr/>
        </p:nvPicPr>
        <p:blipFill>
          <a:blip r:embed="rId3"/>
          <a:stretch>
            <a:fillRect/>
          </a:stretch>
        </p:blipFill>
        <p:spPr>
          <a:xfrm>
            <a:off x="677314" y="1896266"/>
            <a:ext cx="1497767" cy="996696"/>
          </a:xfrm>
          <a:prstGeom prst="rect">
            <a:avLst/>
          </a:prstGeom>
        </p:spPr>
      </p:pic>
      <p:sp>
        <p:nvSpPr>
          <p:cNvPr id="13" name="Rectangle 12">
            <a:extLst>
              <a:ext uri="{FF2B5EF4-FFF2-40B4-BE49-F238E27FC236}">
                <a16:creationId xmlns:a16="http://schemas.microsoft.com/office/drawing/2014/main" id="{D19F7C8B-44C3-33B8-A318-FD4CA2C12678}"/>
              </a:ext>
            </a:extLst>
          </p:cNvPr>
          <p:cNvSpPr/>
          <p:nvPr/>
        </p:nvSpPr>
        <p:spPr>
          <a:xfrm>
            <a:off x="2903844" y="1591667"/>
            <a:ext cx="2483487" cy="35034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4E4661-712B-370F-046E-9E749FA10962}"/>
              </a:ext>
            </a:extLst>
          </p:cNvPr>
          <p:cNvSpPr txBox="1"/>
          <p:nvPr/>
        </p:nvSpPr>
        <p:spPr>
          <a:xfrm>
            <a:off x="2812405" y="1590079"/>
            <a:ext cx="2526122" cy="307777"/>
          </a:xfrm>
          <a:prstGeom prst="rect">
            <a:avLst/>
          </a:prstGeom>
          <a:noFill/>
        </p:spPr>
        <p:txBody>
          <a:bodyPr wrap="square">
            <a:spAutoFit/>
          </a:bodyPr>
          <a:lstStyle/>
          <a:p>
            <a:pPr algn="ctr"/>
            <a:r>
              <a:rPr lang="en-US" sz="1400" dirty="0"/>
              <a:t>Application Modernization</a:t>
            </a:r>
            <a:endParaRPr lang="en-US" sz="1400" dirty="0">
              <a:solidFill>
                <a:schemeClr val="tx1"/>
              </a:solidFill>
            </a:endParaRPr>
          </a:p>
        </p:txBody>
      </p:sp>
      <p:sp>
        <p:nvSpPr>
          <p:cNvPr id="15" name="TextBox 14">
            <a:extLst>
              <a:ext uri="{FF2B5EF4-FFF2-40B4-BE49-F238E27FC236}">
                <a16:creationId xmlns:a16="http://schemas.microsoft.com/office/drawing/2014/main" id="{FAB11E2C-BEC5-6259-4CC8-AF57A5880C79}"/>
              </a:ext>
            </a:extLst>
          </p:cNvPr>
          <p:cNvSpPr txBox="1"/>
          <p:nvPr/>
        </p:nvSpPr>
        <p:spPr>
          <a:xfrm>
            <a:off x="3173350" y="3104252"/>
            <a:ext cx="2095513" cy="1846659"/>
          </a:xfrm>
          <a:prstGeom prst="rect">
            <a:avLst/>
          </a:prstGeom>
          <a:noFill/>
        </p:spPr>
        <p:txBody>
          <a:bodyPr wrap="square">
            <a:spAutoFit/>
          </a:bodyPr>
          <a:lstStyle/>
          <a:p>
            <a:r>
              <a:rPr lang="en-US" sz="1200" dirty="0"/>
              <a:t>Our approach leverages the strengths of your application portfolio, seamlessly integrating it into a modern, cloud-based digital foundation that is dependable, efficient, and cost-effective to manage.</a:t>
            </a:r>
          </a:p>
          <a:p>
            <a:endParaRPr lang="en-US" dirty="0"/>
          </a:p>
        </p:txBody>
      </p:sp>
      <p:sp>
        <p:nvSpPr>
          <p:cNvPr id="21" name="Rectangle 20">
            <a:extLst>
              <a:ext uri="{FF2B5EF4-FFF2-40B4-BE49-F238E27FC236}">
                <a16:creationId xmlns:a16="http://schemas.microsoft.com/office/drawing/2014/main" id="{794E9404-65B4-578E-E495-29C34550C565}"/>
              </a:ext>
            </a:extLst>
          </p:cNvPr>
          <p:cNvSpPr/>
          <p:nvPr/>
        </p:nvSpPr>
        <p:spPr>
          <a:xfrm>
            <a:off x="5679757" y="1591667"/>
            <a:ext cx="2383711" cy="48474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FC15DBA-E190-9BFC-47F6-C84FAD9390A4}"/>
              </a:ext>
            </a:extLst>
          </p:cNvPr>
          <p:cNvSpPr txBox="1"/>
          <p:nvPr/>
        </p:nvSpPr>
        <p:spPr>
          <a:xfrm>
            <a:off x="5430891" y="1590079"/>
            <a:ext cx="2526122" cy="307777"/>
          </a:xfrm>
          <a:prstGeom prst="rect">
            <a:avLst/>
          </a:prstGeom>
          <a:noFill/>
        </p:spPr>
        <p:txBody>
          <a:bodyPr wrap="square">
            <a:spAutoFit/>
          </a:bodyPr>
          <a:lstStyle/>
          <a:p>
            <a:pPr algn="ctr"/>
            <a:r>
              <a:rPr lang="en-US" sz="1400" dirty="0">
                <a:solidFill>
                  <a:schemeClr val="tx1"/>
                </a:solidFill>
              </a:rPr>
              <a:t>Application Monitoring</a:t>
            </a:r>
          </a:p>
        </p:txBody>
      </p:sp>
      <p:sp>
        <p:nvSpPr>
          <p:cNvPr id="23" name="TextBox 22">
            <a:extLst>
              <a:ext uri="{FF2B5EF4-FFF2-40B4-BE49-F238E27FC236}">
                <a16:creationId xmlns:a16="http://schemas.microsoft.com/office/drawing/2014/main" id="{6E07BFEF-31D6-1220-B39F-5FFEA740ADB1}"/>
              </a:ext>
            </a:extLst>
          </p:cNvPr>
          <p:cNvSpPr txBox="1"/>
          <p:nvPr/>
        </p:nvSpPr>
        <p:spPr>
          <a:xfrm>
            <a:off x="5805758" y="3222200"/>
            <a:ext cx="2308681" cy="2862322"/>
          </a:xfrm>
          <a:prstGeom prst="rect">
            <a:avLst/>
          </a:prstGeom>
          <a:noFill/>
        </p:spPr>
        <p:txBody>
          <a:bodyPr wrap="square">
            <a:spAutoFit/>
          </a:bodyPr>
          <a:lstStyle/>
          <a:p>
            <a:r>
              <a:rPr lang="en-US" sz="1200" dirty="0"/>
              <a:t>We move beyond traditional application dashboards by mapping the entire application portfolio and aligning it with critical business processes. Incorporating infrastructure dependencies, we establish a foundation for operational intelligence. This approach delivers real-time insights from business, functional, and application viewpoints, significantly enhancing performance and minimizing operational disruptions.</a:t>
            </a:r>
            <a:endParaRPr lang="en-US" dirty="0"/>
          </a:p>
        </p:txBody>
      </p:sp>
      <p:sp>
        <p:nvSpPr>
          <p:cNvPr id="25" name="Rectangle 24">
            <a:extLst>
              <a:ext uri="{FF2B5EF4-FFF2-40B4-BE49-F238E27FC236}">
                <a16:creationId xmlns:a16="http://schemas.microsoft.com/office/drawing/2014/main" id="{06388FF5-CB40-35D3-95C0-74731D3115C8}"/>
              </a:ext>
            </a:extLst>
          </p:cNvPr>
          <p:cNvSpPr/>
          <p:nvPr/>
        </p:nvSpPr>
        <p:spPr>
          <a:xfrm>
            <a:off x="8303623" y="1612553"/>
            <a:ext cx="2813556" cy="42949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595FBB1-EA1D-E1A9-D294-9F85A688857B}"/>
              </a:ext>
            </a:extLst>
          </p:cNvPr>
          <p:cNvSpPr txBox="1"/>
          <p:nvPr/>
        </p:nvSpPr>
        <p:spPr>
          <a:xfrm>
            <a:off x="8205879" y="1586900"/>
            <a:ext cx="2526122" cy="307777"/>
          </a:xfrm>
          <a:prstGeom prst="rect">
            <a:avLst/>
          </a:prstGeom>
          <a:noFill/>
        </p:spPr>
        <p:txBody>
          <a:bodyPr wrap="square">
            <a:spAutoFit/>
          </a:bodyPr>
          <a:lstStyle/>
          <a:p>
            <a:pPr algn="ctr"/>
            <a:r>
              <a:rPr lang="en-US" sz="1400" dirty="0">
                <a:solidFill>
                  <a:schemeClr val="tx1"/>
                </a:solidFill>
              </a:rPr>
              <a:t>Application Cybersecurity</a:t>
            </a:r>
          </a:p>
        </p:txBody>
      </p:sp>
      <p:sp>
        <p:nvSpPr>
          <p:cNvPr id="27" name="TextBox 26">
            <a:extLst>
              <a:ext uri="{FF2B5EF4-FFF2-40B4-BE49-F238E27FC236}">
                <a16:creationId xmlns:a16="http://schemas.microsoft.com/office/drawing/2014/main" id="{7E005A04-D785-FDD5-F052-983143C6E285}"/>
              </a:ext>
            </a:extLst>
          </p:cNvPr>
          <p:cNvSpPr txBox="1"/>
          <p:nvPr/>
        </p:nvSpPr>
        <p:spPr>
          <a:xfrm>
            <a:off x="8647051" y="3017560"/>
            <a:ext cx="2084950" cy="2677656"/>
          </a:xfrm>
          <a:prstGeom prst="rect">
            <a:avLst/>
          </a:prstGeom>
          <a:noFill/>
        </p:spPr>
        <p:txBody>
          <a:bodyPr wrap="square">
            <a:spAutoFit/>
          </a:bodyPr>
          <a:lstStyle/>
          <a:p>
            <a:r>
              <a:rPr lang="en-US" sz="1200" dirty="0"/>
              <a:t>Implement robust security practices and functions to ensure secure code, infrastructure, and operations. Our service seamlessly integrates with true </a:t>
            </a:r>
            <a:r>
              <a:rPr lang="en-US" sz="1200" dirty="0" err="1"/>
              <a:t>DevSecOps</a:t>
            </a:r>
            <a:r>
              <a:rPr lang="en-US" sz="1200" dirty="0"/>
              <a:t> models, enhancing application security while continuously monitoring daily activities to identify anomalies and potential threats, including ransomware and other emerging risks.</a:t>
            </a:r>
            <a:endParaRPr lang="en-US" dirty="0"/>
          </a:p>
        </p:txBody>
      </p:sp>
      <p:pic>
        <p:nvPicPr>
          <p:cNvPr id="29" name="Picture 28">
            <a:extLst>
              <a:ext uri="{FF2B5EF4-FFF2-40B4-BE49-F238E27FC236}">
                <a16:creationId xmlns:a16="http://schemas.microsoft.com/office/drawing/2014/main" id="{34B9DF33-B451-234A-24E4-2E9C183F320F}"/>
              </a:ext>
            </a:extLst>
          </p:cNvPr>
          <p:cNvPicPr>
            <a:picLocks noChangeAspect="1"/>
          </p:cNvPicPr>
          <p:nvPr/>
        </p:nvPicPr>
        <p:blipFill>
          <a:blip r:embed="rId4"/>
          <a:stretch>
            <a:fillRect/>
          </a:stretch>
        </p:blipFill>
        <p:spPr>
          <a:xfrm>
            <a:off x="3173350" y="1894677"/>
            <a:ext cx="1919563" cy="996696"/>
          </a:xfrm>
          <a:prstGeom prst="rect">
            <a:avLst/>
          </a:prstGeom>
        </p:spPr>
      </p:pic>
      <p:pic>
        <p:nvPicPr>
          <p:cNvPr id="32" name="Picture 31" descr="A diagram of application performance monitoring&#10;&#10;Description automatically generated">
            <a:extLst>
              <a:ext uri="{FF2B5EF4-FFF2-40B4-BE49-F238E27FC236}">
                <a16:creationId xmlns:a16="http://schemas.microsoft.com/office/drawing/2014/main" id="{1CE3BF7C-F409-F204-F6A4-47B8BCB66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758" y="1939599"/>
            <a:ext cx="1918515" cy="1077961"/>
          </a:xfrm>
          <a:prstGeom prst="rect">
            <a:avLst/>
          </a:prstGeom>
        </p:spPr>
      </p:pic>
      <p:pic>
        <p:nvPicPr>
          <p:cNvPr id="33" name="Picture 32">
            <a:extLst>
              <a:ext uri="{FF2B5EF4-FFF2-40B4-BE49-F238E27FC236}">
                <a16:creationId xmlns:a16="http://schemas.microsoft.com/office/drawing/2014/main" id="{D9F0F0B2-CB9F-587C-C9EC-B820080EDA69}"/>
              </a:ext>
            </a:extLst>
          </p:cNvPr>
          <p:cNvPicPr>
            <a:picLocks noChangeAspect="1"/>
          </p:cNvPicPr>
          <p:nvPr/>
        </p:nvPicPr>
        <p:blipFill>
          <a:blip r:embed="rId6"/>
          <a:stretch>
            <a:fillRect/>
          </a:stretch>
        </p:blipFill>
        <p:spPr>
          <a:xfrm>
            <a:off x="8696384" y="1920330"/>
            <a:ext cx="1697860" cy="996696"/>
          </a:xfrm>
          <a:prstGeom prst="rect">
            <a:avLst/>
          </a:prstGeom>
        </p:spPr>
      </p:pic>
    </p:spTree>
    <p:extLst>
      <p:ext uri="{BB962C8B-B14F-4D97-AF65-F5344CB8AC3E}">
        <p14:creationId xmlns:p14="http://schemas.microsoft.com/office/powerpoint/2010/main" val="404076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C528B8-ED50-F7F6-C260-09C266281ACD}"/>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E86B50A-F3D3-04F5-5B7D-59D34D95E577}"/>
              </a:ext>
            </a:extLst>
          </p:cNvPr>
          <p:cNvPicPr>
            <a:picLocks noChangeAspect="1"/>
          </p:cNvPicPr>
          <p:nvPr/>
        </p:nvPicPr>
        <p:blipFill>
          <a:blip r:embed="rId2"/>
          <a:srcRect l="18699" r="3048"/>
          <a:stretch/>
        </p:blipFill>
        <p:spPr>
          <a:xfrm>
            <a:off x="2522358" y="10"/>
            <a:ext cx="9666593" cy="6857990"/>
          </a:xfrm>
          <a:prstGeom prst="rect">
            <a:avLst/>
          </a:prstGeom>
        </p:spPr>
      </p:pic>
      <p:sp>
        <p:nvSpPr>
          <p:cNvPr id="18" name="Rectangle 1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A16B2388-6CF0-9914-A844-6BBAF0966DAC}"/>
              </a:ext>
            </a:extLst>
          </p:cNvPr>
          <p:cNvSpPr txBox="1"/>
          <p:nvPr/>
        </p:nvSpPr>
        <p:spPr>
          <a:xfrm>
            <a:off x="123403" y="228599"/>
            <a:ext cx="6820172" cy="1006475"/>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4000" b="0" dirty="0">
                <a:effectLst/>
                <a:latin typeface="+mj-lt"/>
                <a:ea typeface="+mj-ea"/>
                <a:cs typeface="+mj-cs"/>
              </a:rPr>
              <a:t>Application Service</a:t>
            </a:r>
            <a:endParaRPr lang="en-US" sz="4000" dirty="0">
              <a:latin typeface="+mj-lt"/>
              <a:ea typeface="+mj-ea"/>
              <a:cs typeface="+mj-cs"/>
            </a:endParaRPr>
          </a:p>
        </p:txBody>
      </p:sp>
      <p:sp>
        <p:nvSpPr>
          <p:cNvPr id="9" name="TextBox 8">
            <a:extLst>
              <a:ext uri="{FF2B5EF4-FFF2-40B4-BE49-F238E27FC236}">
                <a16:creationId xmlns:a16="http://schemas.microsoft.com/office/drawing/2014/main" id="{F61C1BD6-59F7-1628-E312-BD5E3AD19739}"/>
              </a:ext>
            </a:extLst>
          </p:cNvPr>
          <p:cNvSpPr txBox="1"/>
          <p:nvPr/>
        </p:nvSpPr>
        <p:spPr>
          <a:xfrm>
            <a:off x="224643" y="1463663"/>
            <a:ext cx="5141441" cy="830997"/>
          </a:xfrm>
          <a:prstGeom prst="rect">
            <a:avLst/>
          </a:prstGeom>
          <a:noFill/>
        </p:spPr>
        <p:txBody>
          <a:bodyPr wrap="square">
            <a:spAutoFit/>
          </a:bodyPr>
          <a:lstStyle/>
          <a:p>
            <a:r>
              <a:rPr lang="en-US" sz="2400" dirty="0"/>
              <a:t>Build your digital success on a dependable application foundation.</a:t>
            </a:r>
          </a:p>
        </p:txBody>
      </p:sp>
      <p:sp>
        <p:nvSpPr>
          <p:cNvPr id="17" name="TextBox 16">
            <a:extLst>
              <a:ext uri="{FF2B5EF4-FFF2-40B4-BE49-F238E27FC236}">
                <a16:creationId xmlns:a16="http://schemas.microsoft.com/office/drawing/2014/main" id="{72B1A6D3-B34F-12A9-63FA-4C58CE45D1EA}"/>
              </a:ext>
            </a:extLst>
          </p:cNvPr>
          <p:cNvSpPr txBox="1"/>
          <p:nvPr/>
        </p:nvSpPr>
        <p:spPr>
          <a:xfrm>
            <a:off x="224643" y="2316414"/>
            <a:ext cx="6142120" cy="1200329"/>
          </a:xfrm>
          <a:prstGeom prst="rect">
            <a:avLst/>
          </a:prstGeom>
          <a:noFill/>
        </p:spPr>
        <p:txBody>
          <a:bodyPr wrap="square">
            <a:spAutoFit/>
          </a:bodyPr>
          <a:lstStyle/>
          <a:p>
            <a:r>
              <a:rPr lang="en-US" dirty="0"/>
              <a:t>Business need evolve rapidly and unpredictably. Staying ahead mean having a software portfolio that’s flexible and adaptable, enabling you to transform challenges and opportunities into innovative digital solutions</a:t>
            </a:r>
          </a:p>
        </p:txBody>
      </p:sp>
    </p:spTree>
    <p:extLst>
      <p:ext uri="{BB962C8B-B14F-4D97-AF65-F5344CB8AC3E}">
        <p14:creationId xmlns:p14="http://schemas.microsoft.com/office/powerpoint/2010/main" val="1587136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01D37A8-822E-3BA1-A6BF-6417FABDB1C4}"/>
              </a:ext>
            </a:extLst>
          </p:cNvPr>
          <p:cNvPicPr>
            <a:picLocks noChangeAspect="1"/>
          </p:cNvPicPr>
          <p:nvPr/>
        </p:nvPicPr>
        <p:blipFill>
          <a:blip r:embed="rId3"/>
          <a:srcRect l="9961" r="9319" b="1"/>
          <a:stretch/>
        </p:blipFill>
        <p:spPr>
          <a:xfrm>
            <a:off x="2522358" y="10"/>
            <a:ext cx="9669642" cy="6857990"/>
          </a:xfrm>
          <a:prstGeom prst="rect">
            <a:avLst/>
          </a:prstGeom>
        </p:spPr>
      </p:pic>
      <p:sp>
        <p:nvSpPr>
          <p:cNvPr id="18" name="Rectangle 1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11F0FDC-E5BB-7E7E-3965-2EE0569FE4A5}"/>
              </a:ext>
            </a:extLst>
          </p:cNvPr>
          <p:cNvSpPr txBox="1"/>
          <p:nvPr/>
        </p:nvSpPr>
        <p:spPr>
          <a:xfrm>
            <a:off x="952228" y="743447"/>
            <a:ext cx="7293138" cy="1842098"/>
          </a:xfrm>
          <a:prstGeom prst="rect">
            <a:avLst/>
          </a:prstGeom>
          <a:noFill/>
        </p:spPr>
        <p:txBody>
          <a:bodyPr vert="horz" lIns="91440" tIns="45720" rIns="91440" bIns="45720" rtlCol="0" anchor="b">
            <a:normAutofit fontScale="92500" lnSpcReduction="10000"/>
          </a:bodyPr>
          <a:lstStyle/>
          <a:p>
            <a:pPr>
              <a:lnSpc>
                <a:spcPct val="90000"/>
              </a:lnSpc>
              <a:spcBef>
                <a:spcPct val="0"/>
              </a:spcBef>
              <a:spcAft>
                <a:spcPts val="600"/>
              </a:spcAft>
            </a:pPr>
            <a:r>
              <a:rPr lang="en-US" sz="4800" b="1" dirty="0">
                <a:latin typeface="+mj-lt"/>
                <a:ea typeface="+mj-ea"/>
                <a:cs typeface="+mj-cs"/>
              </a:rPr>
              <a:t>Generative AI Solutions and Services Tailored for Every Industry</a:t>
            </a:r>
          </a:p>
        </p:txBody>
      </p:sp>
      <p:sp>
        <p:nvSpPr>
          <p:cNvPr id="8" name="TextBox 7">
            <a:extLst>
              <a:ext uri="{FF2B5EF4-FFF2-40B4-BE49-F238E27FC236}">
                <a16:creationId xmlns:a16="http://schemas.microsoft.com/office/drawing/2014/main" id="{5B890CF9-DA1C-6CE1-0F69-F844122E17B1}"/>
              </a:ext>
            </a:extLst>
          </p:cNvPr>
          <p:cNvSpPr txBox="1"/>
          <p:nvPr/>
        </p:nvSpPr>
        <p:spPr>
          <a:xfrm>
            <a:off x="952228" y="2867317"/>
            <a:ext cx="6094070" cy="923330"/>
          </a:xfrm>
          <a:prstGeom prst="rect">
            <a:avLst/>
          </a:prstGeom>
          <a:noFill/>
        </p:spPr>
        <p:txBody>
          <a:bodyPr wrap="square">
            <a:spAutoFit/>
          </a:bodyPr>
          <a:lstStyle/>
          <a:p>
            <a:r>
              <a:rPr lang="en-US" dirty="0"/>
              <a:t>From cutting-edge use cases to tangible outcomes, </a:t>
            </a:r>
            <a:r>
              <a:rPr lang="en-US" dirty="0" err="1"/>
              <a:t>Nextech</a:t>
            </a:r>
            <a:r>
              <a:rPr lang="en-US" dirty="0"/>
              <a:t> designs </a:t>
            </a:r>
            <a:r>
              <a:rPr lang="en-US" dirty="0" err="1"/>
              <a:t>GenAI</a:t>
            </a:r>
            <a:r>
              <a:rPr lang="en-US" dirty="0"/>
              <a:t> solutions customized to meet your unique business needs.</a:t>
            </a:r>
          </a:p>
        </p:txBody>
      </p:sp>
      <p:sp>
        <p:nvSpPr>
          <p:cNvPr id="10" name="Rectangle: Rounded Corners 9">
            <a:extLst>
              <a:ext uri="{FF2B5EF4-FFF2-40B4-BE49-F238E27FC236}">
                <a16:creationId xmlns:a16="http://schemas.microsoft.com/office/drawing/2014/main" id="{997F5D55-C428-C52C-1C28-BBB6424375B4}"/>
              </a:ext>
            </a:extLst>
          </p:cNvPr>
          <p:cNvSpPr/>
          <p:nvPr/>
        </p:nvSpPr>
        <p:spPr>
          <a:xfrm>
            <a:off x="1157468" y="4525701"/>
            <a:ext cx="2801074" cy="4282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Talk to our </a:t>
            </a:r>
            <a:r>
              <a:rPr lang="en-US" dirty="0" err="1"/>
              <a:t>GenAI</a:t>
            </a:r>
            <a:r>
              <a:rPr lang="en-US" dirty="0"/>
              <a:t> Expert</a:t>
            </a:r>
          </a:p>
        </p:txBody>
      </p:sp>
    </p:spTree>
    <p:extLst>
      <p:ext uri="{BB962C8B-B14F-4D97-AF65-F5344CB8AC3E}">
        <p14:creationId xmlns:p14="http://schemas.microsoft.com/office/powerpoint/2010/main" val="463182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C455D-A055-9286-0E69-F0F22CC3164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B1F400E-85D0-8C31-AE5E-D6AEC3FAE384}"/>
              </a:ext>
            </a:extLst>
          </p:cNvPr>
          <p:cNvSpPr txBox="1"/>
          <p:nvPr/>
        </p:nvSpPr>
        <p:spPr>
          <a:xfrm>
            <a:off x="460208" y="428399"/>
            <a:ext cx="6093994" cy="1631216"/>
          </a:xfrm>
          <a:prstGeom prst="rect">
            <a:avLst/>
          </a:prstGeom>
          <a:noFill/>
        </p:spPr>
        <p:txBody>
          <a:bodyPr wrap="square">
            <a:spAutoFit/>
          </a:bodyPr>
          <a:lstStyle/>
          <a:p>
            <a:r>
              <a:rPr lang="en-US" sz="2000" dirty="0"/>
              <a:t>Business needs are constantly changing and often unpredictable. Staying ahead requires a software portfolio that is both agile and adaptable, allowing you to turn challenges and opportunities into cutting-edge digital solutions.</a:t>
            </a:r>
          </a:p>
        </p:txBody>
      </p:sp>
      <p:sp>
        <p:nvSpPr>
          <p:cNvPr id="11" name="TextBox 10">
            <a:extLst>
              <a:ext uri="{FF2B5EF4-FFF2-40B4-BE49-F238E27FC236}">
                <a16:creationId xmlns:a16="http://schemas.microsoft.com/office/drawing/2014/main" id="{C993A9E5-497E-07DD-928A-1B1BC38C361A}"/>
              </a:ext>
            </a:extLst>
          </p:cNvPr>
          <p:cNvSpPr txBox="1"/>
          <p:nvPr/>
        </p:nvSpPr>
        <p:spPr>
          <a:xfrm>
            <a:off x="460208" y="1982231"/>
            <a:ext cx="4852456" cy="2862322"/>
          </a:xfrm>
          <a:prstGeom prst="rect">
            <a:avLst/>
          </a:prstGeom>
          <a:noFill/>
        </p:spPr>
        <p:txBody>
          <a:bodyPr wrap="square">
            <a:spAutoFit/>
          </a:bodyPr>
          <a:lstStyle/>
          <a:p>
            <a:r>
              <a:rPr lang="en-US" dirty="0"/>
              <a:t>In the journey toward enterprise transformation, ensuring your applications align with your digital ambitions is critical. Applications that work seamlessly together empower your teams, partners, customers, and supply chain. However, rapid innovation often brings unpredictable business demands, requiring a software portfolio that is both flexible and adaptable.</a:t>
            </a:r>
          </a:p>
          <a:p>
            <a:endParaRPr lang="en-US" dirty="0"/>
          </a:p>
        </p:txBody>
      </p:sp>
      <p:sp>
        <p:nvSpPr>
          <p:cNvPr id="13" name="TextBox 12">
            <a:extLst>
              <a:ext uri="{FF2B5EF4-FFF2-40B4-BE49-F238E27FC236}">
                <a16:creationId xmlns:a16="http://schemas.microsoft.com/office/drawing/2014/main" id="{66E6AC0F-A8BD-ED73-4805-B97913AA4091}"/>
              </a:ext>
            </a:extLst>
          </p:cNvPr>
          <p:cNvSpPr txBox="1"/>
          <p:nvPr/>
        </p:nvSpPr>
        <p:spPr>
          <a:xfrm>
            <a:off x="5894912" y="1878735"/>
            <a:ext cx="5836880" cy="4247317"/>
          </a:xfrm>
          <a:prstGeom prst="rect">
            <a:avLst/>
          </a:prstGeom>
          <a:noFill/>
        </p:spPr>
        <p:txBody>
          <a:bodyPr wrap="square">
            <a:spAutoFit/>
          </a:bodyPr>
          <a:lstStyle/>
          <a:p>
            <a:r>
              <a:rPr lang="en-US" dirty="0"/>
              <a:t>At </a:t>
            </a:r>
            <a:r>
              <a:rPr lang="en-US" dirty="0" err="1"/>
              <a:t>Nextech</a:t>
            </a:r>
            <a:r>
              <a:rPr lang="en-US" dirty="0"/>
              <a:t>, we are driven to redefine software engineering by mastering complex backends while delivering innovative, customer-focused experiences and software solutions. Our mission is to enhance customer satisfaction, reduce operational costs, and mitigate risks in complex operations.</a:t>
            </a:r>
          </a:p>
          <a:p>
            <a:pPr marL="285750" indent="-285750">
              <a:buFont typeface="Wingdings" panose="05000000000000000000" pitchFamily="2" charset="2"/>
              <a:buChar char="Ø"/>
            </a:pPr>
            <a:r>
              <a:rPr lang="en-US" dirty="0"/>
              <a:t>Over 100 software engineers strategically located</a:t>
            </a:r>
          </a:p>
          <a:p>
            <a:pPr marL="285750" indent="-285750">
              <a:buFont typeface="Wingdings" panose="05000000000000000000" pitchFamily="2" charset="2"/>
              <a:buChar char="Ø"/>
            </a:pPr>
            <a:r>
              <a:rPr lang="en-US" dirty="0"/>
              <a:t>Agile engineering practices led by certified </a:t>
            </a:r>
            <a:r>
              <a:rPr lang="en-US" dirty="0" err="1"/>
              <a:t>SAFe</a:t>
            </a:r>
            <a:r>
              <a:rPr lang="en-US" dirty="0"/>
              <a:t> leaders</a:t>
            </a:r>
          </a:p>
          <a:p>
            <a:pPr marL="285750" indent="-285750">
              <a:buFont typeface="Wingdings" panose="05000000000000000000" pitchFamily="2" charset="2"/>
              <a:buChar char="Ø"/>
            </a:pPr>
            <a:r>
              <a:rPr lang="en-US" dirty="0"/>
              <a:t>Advanced network of 20+ Centers of Excellence specializing in modern software foundations, including DevOps, APIs, CX, AI, Quality Engineering, and Cloud</a:t>
            </a:r>
          </a:p>
          <a:p>
            <a:pPr marL="285750" indent="-285750">
              <a:buFont typeface="Wingdings" panose="05000000000000000000" pitchFamily="2" charset="2"/>
              <a:buChar char="Ø"/>
            </a:pPr>
            <a:r>
              <a:rPr lang="en-US" dirty="0"/>
              <a:t> Expertise in modernizing complex legacy systems</a:t>
            </a:r>
          </a:p>
          <a:p>
            <a:pPr marL="285750" indent="-285750">
              <a:buFont typeface="Wingdings" panose="05000000000000000000" pitchFamily="2" charset="2"/>
              <a:buChar char="Ø"/>
            </a:pPr>
            <a:r>
              <a:rPr lang="en-US" dirty="0"/>
              <a:t> Industry-specific accelerators designed to deliver rapid business outcomes</a:t>
            </a:r>
          </a:p>
        </p:txBody>
      </p:sp>
    </p:spTree>
    <p:extLst>
      <p:ext uri="{BB962C8B-B14F-4D97-AF65-F5344CB8AC3E}">
        <p14:creationId xmlns:p14="http://schemas.microsoft.com/office/powerpoint/2010/main" val="1175422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24A8A-64E0-6F87-5664-85A6034019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4CC8939-5D8B-A398-9F78-920F47B48BCF}"/>
              </a:ext>
            </a:extLst>
          </p:cNvPr>
          <p:cNvSpPr txBox="1"/>
          <p:nvPr/>
        </p:nvSpPr>
        <p:spPr>
          <a:xfrm>
            <a:off x="3339846" y="866894"/>
            <a:ext cx="3298698" cy="369332"/>
          </a:xfrm>
          <a:prstGeom prst="rect">
            <a:avLst/>
          </a:prstGeom>
          <a:noFill/>
        </p:spPr>
        <p:txBody>
          <a:bodyPr wrap="square">
            <a:spAutoFit/>
          </a:bodyPr>
          <a:lstStyle/>
          <a:p>
            <a:pPr algn="ctr"/>
            <a:r>
              <a:rPr lang="en-US" dirty="0"/>
              <a:t>Essential Platform Services</a:t>
            </a:r>
          </a:p>
        </p:txBody>
      </p:sp>
      <p:sp>
        <p:nvSpPr>
          <p:cNvPr id="4" name="Rectangle 3">
            <a:extLst>
              <a:ext uri="{FF2B5EF4-FFF2-40B4-BE49-F238E27FC236}">
                <a16:creationId xmlns:a16="http://schemas.microsoft.com/office/drawing/2014/main" id="{5CC6CB6D-1B42-7123-B9ED-CB01EC431A67}"/>
              </a:ext>
            </a:extLst>
          </p:cNvPr>
          <p:cNvSpPr/>
          <p:nvPr/>
        </p:nvSpPr>
        <p:spPr>
          <a:xfrm>
            <a:off x="329667" y="1469443"/>
            <a:ext cx="3135428" cy="38364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E4D4B5-69D1-2E0E-242A-C7C34C907581}"/>
              </a:ext>
            </a:extLst>
          </p:cNvPr>
          <p:cNvSpPr txBox="1"/>
          <p:nvPr/>
        </p:nvSpPr>
        <p:spPr>
          <a:xfrm>
            <a:off x="438091" y="2447969"/>
            <a:ext cx="2918580" cy="1815882"/>
          </a:xfrm>
          <a:prstGeom prst="rect">
            <a:avLst/>
          </a:prstGeom>
          <a:noFill/>
        </p:spPr>
        <p:txBody>
          <a:bodyPr wrap="square">
            <a:spAutoFit/>
          </a:bodyPr>
          <a:lstStyle/>
          <a:p>
            <a:r>
              <a:rPr lang="en-US" sz="1400" dirty="0"/>
              <a:t>We drive digital transformation by leveraging Microsoft platforms and technologies such as Azure, CRM, BI, Office 365, and development tools. Our approach helps you gain a competitive edge, unlock new business opportunities, and prepare for the future..</a:t>
            </a:r>
            <a:endParaRPr lang="en-US" sz="2000" dirty="0"/>
          </a:p>
        </p:txBody>
      </p:sp>
      <p:pic>
        <p:nvPicPr>
          <p:cNvPr id="12" name="Picture 11">
            <a:extLst>
              <a:ext uri="{FF2B5EF4-FFF2-40B4-BE49-F238E27FC236}">
                <a16:creationId xmlns:a16="http://schemas.microsoft.com/office/drawing/2014/main" id="{FF4A19DE-F597-2995-3343-5D5BB6CC34B7}"/>
              </a:ext>
            </a:extLst>
          </p:cNvPr>
          <p:cNvPicPr>
            <a:picLocks noChangeAspect="1"/>
          </p:cNvPicPr>
          <p:nvPr/>
        </p:nvPicPr>
        <p:blipFill>
          <a:blip r:embed="rId2"/>
          <a:stretch>
            <a:fillRect/>
          </a:stretch>
        </p:blipFill>
        <p:spPr>
          <a:xfrm>
            <a:off x="816381" y="1757489"/>
            <a:ext cx="1448002" cy="457264"/>
          </a:xfrm>
          <a:prstGeom prst="rect">
            <a:avLst/>
          </a:prstGeom>
        </p:spPr>
      </p:pic>
      <p:sp>
        <p:nvSpPr>
          <p:cNvPr id="13" name="Flowchart: Alternate Process 12">
            <a:extLst>
              <a:ext uri="{FF2B5EF4-FFF2-40B4-BE49-F238E27FC236}">
                <a16:creationId xmlns:a16="http://schemas.microsoft.com/office/drawing/2014/main" id="{A7D430ED-A0C3-DBD1-AED0-4B7EE341B964}"/>
              </a:ext>
            </a:extLst>
          </p:cNvPr>
          <p:cNvSpPr/>
          <p:nvPr/>
        </p:nvSpPr>
        <p:spPr>
          <a:xfrm>
            <a:off x="900602" y="4497067"/>
            <a:ext cx="1710251" cy="47967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 More</a:t>
            </a:r>
          </a:p>
        </p:txBody>
      </p:sp>
      <p:sp>
        <p:nvSpPr>
          <p:cNvPr id="14" name="Rectangle 13">
            <a:extLst>
              <a:ext uri="{FF2B5EF4-FFF2-40B4-BE49-F238E27FC236}">
                <a16:creationId xmlns:a16="http://schemas.microsoft.com/office/drawing/2014/main" id="{6ADACAE9-A447-26CA-2340-C2C348C70763}"/>
              </a:ext>
            </a:extLst>
          </p:cNvPr>
          <p:cNvSpPr/>
          <p:nvPr/>
        </p:nvSpPr>
        <p:spPr>
          <a:xfrm>
            <a:off x="3742625" y="1511501"/>
            <a:ext cx="3135428" cy="39989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88099DC-70EE-EAE8-3233-A4D93AFAD87D}"/>
              </a:ext>
            </a:extLst>
          </p:cNvPr>
          <p:cNvPicPr>
            <a:picLocks noChangeAspect="1"/>
          </p:cNvPicPr>
          <p:nvPr/>
        </p:nvPicPr>
        <p:blipFill>
          <a:blip r:embed="rId3"/>
          <a:stretch>
            <a:fillRect/>
          </a:stretch>
        </p:blipFill>
        <p:spPr>
          <a:xfrm>
            <a:off x="3803906" y="1743546"/>
            <a:ext cx="2834638" cy="457200"/>
          </a:xfrm>
          <a:prstGeom prst="rect">
            <a:avLst/>
          </a:prstGeom>
        </p:spPr>
      </p:pic>
      <p:sp>
        <p:nvSpPr>
          <p:cNvPr id="18" name="TextBox 17">
            <a:extLst>
              <a:ext uri="{FF2B5EF4-FFF2-40B4-BE49-F238E27FC236}">
                <a16:creationId xmlns:a16="http://schemas.microsoft.com/office/drawing/2014/main" id="{162752C1-1798-0E0D-A5A7-F7118E0A94C7}"/>
              </a:ext>
            </a:extLst>
          </p:cNvPr>
          <p:cNvSpPr txBox="1"/>
          <p:nvPr/>
        </p:nvSpPr>
        <p:spPr>
          <a:xfrm>
            <a:off x="3909062" y="2214753"/>
            <a:ext cx="2802554" cy="2462213"/>
          </a:xfrm>
          <a:prstGeom prst="rect">
            <a:avLst/>
          </a:prstGeom>
          <a:noFill/>
        </p:spPr>
        <p:txBody>
          <a:bodyPr wrap="square">
            <a:spAutoFit/>
          </a:bodyPr>
          <a:lstStyle/>
          <a:p>
            <a:r>
              <a:rPr lang="en-US" sz="1400" dirty="0"/>
              <a:t>We provide comprehensive Databricks services to help organizations harness the power of data and AI. From building scalable data pipelines to enabling advanced analytics and machine learning, our expertise ensures seamless integration and optimized performance. Empower your business with faster insights and data-driven decision-making.</a:t>
            </a:r>
          </a:p>
        </p:txBody>
      </p:sp>
      <p:sp>
        <p:nvSpPr>
          <p:cNvPr id="19" name="Flowchart: Alternate Process 18">
            <a:extLst>
              <a:ext uri="{FF2B5EF4-FFF2-40B4-BE49-F238E27FC236}">
                <a16:creationId xmlns:a16="http://schemas.microsoft.com/office/drawing/2014/main" id="{CFDBE38C-6935-AEF0-C40A-AB27D1A95FFF}"/>
              </a:ext>
            </a:extLst>
          </p:cNvPr>
          <p:cNvSpPr/>
          <p:nvPr/>
        </p:nvSpPr>
        <p:spPr>
          <a:xfrm>
            <a:off x="4339540" y="4797955"/>
            <a:ext cx="1710251" cy="47967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 More</a:t>
            </a:r>
          </a:p>
        </p:txBody>
      </p:sp>
      <p:sp>
        <p:nvSpPr>
          <p:cNvPr id="20" name="Rectangle 19">
            <a:extLst>
              <a:ext uri="{FF2B5EF4-FFF2-40B4-BE49-F238E27FC236}">
                <a16:creationId xmlns:a16="http://schemas.microsoft.com/office/drawing/2014/main" id="{052F1332-4BB5-96B5-B93E-1D4EF7593E5F}"/>
              </a:ext>
            </a:extLst>
          </p:cNvPr>
          <p:cNvSpPr/>
          <p:nvPr/>
        </p:nvSpPr>
        <p:spPr>
          <a:xfrm>
            <a:off x="7155583" y="1519197"/>
            <a:ext cx="3135428" cy="416184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238E054-0D11-D45A-2198-B583EF0319F6}"/>
              </a:ext>
            </a:extLst>
          </p:cNvPr>
          <p:cNvSpPr txBox="1"/>
          <p:nvPr/>
        </p:nvSpPr>
        <p:spPr>
          <a:xfrm>
            <a:off x="7322020" y="2349293"/>
            <a:ext cx="2802554" cy="2246769"/>
          </a:xfrm>
          <a:prstGeom prst="rect">
            <a:avLst/>
          </a:prstGeom>
          <a:noFill/>
        </p:spPr>
        <p:txBody>
          <a:bodyPr wrap="square">
            <a:spAutoFit/>
          </a:bodyPr>
          <a:lstStyle/>
          <a:p>
            <a:r>
              <a:rPr lang="en-US" sz="1400" dirty="0"/>
              <a:t>With a team of hundreds of Salesforce experts, we offer comprehensive services to accelerate sales, boost revenue, and maximize the potential of the world’s leading CRM platform. Our end-to-end solutions include implementation, customization, application development, integration, and ongoing support.</a:t>
            </a:r>
          </a:p>
        </p:txBody>
      </p:sp>
      <p:sp>
        <p:nvSpPr>
          <p:cNvPr id="28" name="Flowchart: Alternate Process 27">
            <a:extLst>
              <a:ext uri="{FF2B5EF4-FFF2-40B4-BE49-F238E27FC236}">
                <a16:creationId xmlns:a16="http://schemas.microsoft.com/office/drawing/2014/main" id="{44BD9124-2B7A-50CF-3BA0-8CF62E37AD54}"/>
              </a:ext>
            </a:extLst>
          </p:cNvPr>
          <p:cNvSpPr/>
          <p:nvPr/>
        </p:nvSpPr>
        <p:spPr>
          <a:xfrm>
            <a:off x="7656915" y="4898715"/>
            <a:ext cx="1710251" cy="47967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 More</a:t>
            </a:r>
          </a:p>
        </p:txBody>
      </p:sp>
      <p:pic>
        <p:nvPicPr>
          <p:cNvPr id="30" name="Picture 29">
            <a:extLst>
              <a:ext uri="{FF2B5EF4-FFF2-40B4-BE49-F238E27FC236}">
                <a16:creationId xmlns:a16="http://schemas.microsoft.com/office/drawing/2014/main" id="{2309C687-9409-6993-8F21-58DE2683C7C6}"/>
              </a:ext>
            </a:extLst>
          </p:cNvPr>
          <p:cNvPicPr>
            <a:picLocks noChangeAspect="1"/>
          </p:cNvPicPr>
          <p:nvPr/>
        </p:nvPicPr>
        <p:blipFill>
          <a:blip r:embed="rId4"/>
          <a:stretch>
            <a:fillRect/>
          </a:stretch>
        </p:blipFill>
        <p:spPr>
          <a:xfrm>
            <a:off x="8127577" y="1738889"/>
            <a:ext cx="768928" cy="457200"/>
          </a:xfrm>
          <a:prstGeom prst="rect">
            <a:avLst/>
          </a:prstGeom>
        </p:spPr>
      </p:pic>
    </p:spTree>
    <p:extLst>
      <p:ext uri="{BB962C8B-B14F-4D97-AF65-F5344CB8AC3E}">
        <p14:creationId xmlns:p14="http://schemas.microsoft.com/office/powerpoint/2010/main" val="2312151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5857C-3FCC-7DDE-FE5A-95B4A7415AA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10CBE3E-F650-1EBC-D249-F16E2B545815}"/>
              </a:ext>
            </a:extLst>
          </p:cNvPr>
          <p:cNvSpPr/>
          <p:nvPr/>
        </p:nvSpPr>
        <p:spPr>
          <a:xfrm>
            <a:off x="329667" y="1505536"/>
            <a:ext cx="3135428" cy="4438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3220A7-ED8F-8BC7-99F8-44F386B6A603}"/>
              </a:ext>
            </a:extLst>
          </p:cNvPr>
          <p:cNvPicPr>
            <a:picLocks noChangeAspect="1"/>
          </p:cNvPicPr>
          <p:nvPr/>
        </p:nvPicPr>
        <p:blipFill>
          <a:blip r:embed="rId2"/>
          <a:stretch>
            <a:fillRect/>
          </a:stretch>
        </p:blipFill>
        <p:spPr>
          <a:xfrm>
            <a:off x="844619" y="1768113"/>
            <a:ext cx="2105524" cy="457200"/>
          </a:xfrm>
          <a:prstGeom prst="rect">
            <a:avLst/>
          </a:prstGeom>
        </p:spPr>
      </p:pic>
      <p:sp>
        <p:nvSpPr>
          <p:cNvPr id="6" name="TextBox 5">
            <a:extLst>
              <a:ext uri="{FF2B5EF4-FFF2-40B4-BE49-F238E27FC236}">
                <a16:creationId xmlns:a16="http://schemas.microsoft.com/office/drawing/2014/main" id="{1A7C6581-D39F-6F4F-F13F-4732DA73EF11}"/>
              </a:ext>
            </a:extLst>
          </p:cNvPr>
          <p:cNvSpPr txBox="1"/>
          <p:nvPr/>
        </p:nvSpPr>
        <p:spPr>
          <a:xfrm>
            <a:off x="480062" y="2270415"/>
            <a:ext cx="2834638" cy="2893100"/>
          </a:xfrm>
          <a:prstGeom prst="rect">
            <a:avLst/>
          </a:prstGeom>
          <a:noFill/>
        </p:spPr>
        <p:txBody>
          <a:bodyPr wrap="square">
            <a:spAutoFit/>
          </a:bodyPr>
          <a:lstStyle/>
          <a:p>
            <a:r>
              <a:rPr lang="en-US" sz="1400" dirty="0" err="1"/>
              <a:t>Nextech</a:t>
            </a:r>
            <a:r>
              <a:rPr lang="en-US" sz="1400" dirty="0"/>
              <a:t> delivers comprehensive ServiceNow services, covering consulting, implementation, development, and full-scale intelligent IT operations transformation.</a:t>
            </a:r>
          </a:p>
          <a:p>
            <a:endParaRPr lang="en-US" sz="1400" dirty="0"/>
          </a:p>
          <a:p>
            <a:r>
              <a:rPr lang="en-US" sz="1400" dirty="0"/>
              <a:t>With ServiceNow, we empower businesses to create intuitive, self-service experiences, delivering what customers need while reducing costs and enhancing operational efficiency.</a:t>
            </a:r>
          </a:p>
        </p:txBody>
      </p:sp>
      <p:sp>
        <p:nvSpPr>
          <p:cNvPr id="7" name="Flowchart: Alternate Process 6">
            <a:extLst>
              <a:ext uri="{FF2B5EF4-FFF2-40B4-BE49-F238E27FC236}">
                <a16:creationId xmlns:a16="http://schemas.microsoft.com/office/drawing/2014/main" id="{E7C86D83-2E70-0E2A-C2B0-4C64BE60F0A8}"/>
              </a:ext>
            </a:extLst>
          </p:cNvPr>
          <p:cNvSpPr/>
          <p:nvPr/>
        </p:nvSpPr>
        <p:spPr>
          <a:xfrm>
            <a:off x="958034" y="5218265"/>
            <a:ext cx="1710251" cy="47967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 More</a:t>
            </a:r>
          </a:p>
        </p:txBody>
      </p:sp>
      <p:sp>
        <p:nvSpPr>
          <p:cNvPr id="8" name="Rectangle 7">
            <a:extLst>
              <a:ext uri="{FF2B5EF4-FFF2-40B4-BE49-F238E27FC236}">
                <a16:creationId xmlns:a16="http://schemas.microsoft.com/office/drawing/2014/main" id="{614D887B-B7C1-56D8-FA0B-7ABC948ABAFC}"/>
              </a:ext>
            </a:extLst>
          </p:cNvPr>
          <p:cNvSpPr/>
          <p:nvPr/>
        </p:nvSpPr>
        <p:spPr>
          <a:xfrm>
            <a:off x="3980047" y="1497933"/>
            <a:ext cx="3135428" cy="4590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5E5A1A-554A-95D8-6983-A60A9104ADF9}"/>
              </a:ext>
            </a:extLst>
          </p:cNvPr>
          <p:cNvSpPr txBox="1"/>
          <p:nvPr/>
        </p:nvSpPr>
        <p:spPr>
          <a:xfrm>
            <a:off x="4273767" y="2349559"/>
            <a:ext cx="2547988" cy="3108543"/>
          </a:xfrm>
          <a:prstGeom prst="rect">
            <a:avLst/>
          </a:prstGeom>
          <a:noFill/>
        </p:spPr>
        <p:txBody>
          <a:bodyPr wrap="square">
            <a:spAutoFit/>
          </a:bodyPr>
          <a:lstStyle/>
          <a:p>
            <a:r>
              <a:rPr lang="en-US" sz="1400" dirty="0" err="1"/>
              <a:t>Nextech</a:t>
            </a:r>
            <a:r>
              <a:rPr lang="en-US" sz="1400" dirty="0"/>
              <a:t> offers expert New Relic services to help businesses achieve full-stack observability and optimize application performance. From implementation and integration to advanced monitoring and analytics, we ensure your systems deliver seamless user experiences, improve reliability, and drive operational efficiency. Unlock the power of real-time insights with New Relic.</a:t>
            </a:r>
          </a:p>
        </p:txBody>
      </p:sp>
      <p:pic>
        <p:nvPicPr>
          <p:cNvPr id="13" name="Picture 12">
            <a:extLst>
              <a:ext uri="{FF2B5EF4-FFF2-40B4-BE49-F238E27FC236}">
                <a16:creationId xmlns:a16="http://schemas.microsoft.com/office/drawing/2014/main" id="{EB8283D2-4A36-3F0F-7630-D59AB3BB4F00}"/>
              </a:ext>
            </a:extLst>
          </p:cNvPr>
          <p:cNvPicPr>
            <a:picLocks noChangeAspect="1"/>
          </p:cNvPicPr>
          <p:nvPr/>
        </p:nvPicPr>
        <p:blipFill>
          <a:blip r:embed="rId3"/>
          <a:stretch>
            <a:fillRect/>
          </a:stretch>
        </p:blipFill>
        <p:spPr>
          <a:xfrm>
            <a:off x="4242484" y="1768113"/>
            <a:ext cx="2528884" cy="457200"/>
          </a:xfrm>
          <a:prstGeom prst="rect">
            <a:avLst/>
          </a:prstGeom>
        </p:spPr>
      </p:pic>
    </p:spTree>
    <p:extLst>
      <p:ext uri="{BB962C8B-B14F-4D97-AF65-F5344CB8AC3E}">
        <p14:creationId xmlns:p14="http://schemas.microsoft.com/office/powerpoint/2010/main" val="221452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3DC9BF-B32A-E98B-5098-79301E85CF29}"/>
              </a:ext>
            </a:extLst>
          </p:cNvPr>
          <p:cNvSpPr txBox="1"/>
          <p:nvPr/>
        </p:nvSpPr>
        <p:spPr>
          <a:xfrm>
            <a:off x="3359818" y="284565"/>
            <a:ext cx="4316329" cy="369332"/>
          </a:xfrm>
          <a:prstGeom prst="rect">
            <a:avLst/>
          </a:prstGeom>
          <a:noFill/>
        </p:spPr>
        <p:txBody>
          <a:bodyPr wrap="square">
            <a:spAutoFit/>
          </a:bodyPr>
          <a:lstStyle/>
          <a:p>
            <a:r>
              <a:rPr lang="en-US" dirty="0"/>
              <a:t>Core Application services and practices</a:t>
            </a:r>
          </a:p>
        </p:txBody>
      </p:sp>
      <p:sp>
        <p:nvSpPr>
          <p:cNvPr id="5" name="Rectangle 4">
            <a:extLst>
              <a:ext uri="{FF2B5EF4-FFF2-40B4-BE49-F238E27FC236}">
                <a16:creationId xmlns:a16="http://schemas.microsoft.com/office/drawing/2014/main" id="{6A7F5578-D4A4-D646-4376-C3C7663BBA59}"/>
              </a:ext>
            </a:extLst>
          </p:cNvPr>
          <p:cNvSpPr/>
          <p:nvPr/>
        </p:nvSpPr>
        <p:spPr>
          <a:xfrm>
            <a:off x="329667" y="1469442"/>
            <a:ext cx="3135428" cy="52923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715FCFB-CF6B-9B1E-7DDF-AADB037B96F8}"/>
              </a:ext>
            </a:extLst>
          </p:cNvPr>
          <p:cNvSpPr txBox="1"/>
          <p:nvPr/>
        </p:nvSpPr>
        <p:spPr>
          <a:xfrm>
            <a:off x="463943" y="3050192"/>
            <a:ext cx="2918580" cy="2893100"/>
          </a:xfrm>
          <a:prstGeom prst="rect">
            <a:avLst/>
          </a:prstGeom>
          <a:noFill/>
        </p:spPr>
        <p:txBody>
          <a:bodyPr wrap="square">
            <a:spAutoFit/>
          </a:bodyPr>
          <a:lstStyle/>
          <a:p>
            <a:r>
              <a:rPr lang="en-US" sz="1400" dirty="0"/>
              <a:t>We collaborate with Product Owners managing ambitious roadmaps within tight budgets. Backed by over 10,000 software engineers and expertise across platforms, our product-focused approach combines solution accelerators, automation platforms, and low-code/no-code capabilities to balance time-to-market demands, budget limitations, and stringent quality standards</a:t>
            </a:r>
            <a:endParaRPr lang="en-US" sz="2000" dirty="0"/>
          </a:p>
        </p:txBody>
      </p:sp>
      <p:sp>
        <p:nvSpPr>
          <p:cNvPr id="8" name="Flowchart: Alternate Process 7">
            <a:extLst>
              <a:ext uri="{FF2B5EF4-FFF2-40B4-BE49-F238E27FC236}">
                <a16:creationId xmlns:a16="http://schemas.microsoft.com/office/drawing/2014/main" id="{4192D639-4BEB-5CF3-2098-6EDD99036B65}"/>
              </a:ext>
            </a:extLst>
          </p:cNvPr>
          <p:cNvSpPr/>
          <p:nvPr/>
        </p:nvSpPr>
        <p:spPr>
          <a:xfrm>
            <a:off x="962526" y="6048359"/>
            <a:ext cx="1710251" cy="47967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 More</a:t>
            </a:r>
          </a:p>
        </p:txBody>
      </p:sp>
      <p:sp>
        <p:nvSpPr>
          <p:cNvPr id="9" name="TextBox 8">
            <a:extLst>
              <a:ext uri="{FF2B5EF4-FFF2-40B4-BE49-F238E27FC236}">
                <a16:creationId xmlns:a16="http://schemas.microsoft.com/office/drawing/2014/main" id="{FB909C35-4E3C-AB05-0722-C62B1EEB4448}"/>
              </a:ext>
            </a:extLst>
          </p:cNvPr>
          <p:cNvSpPr txBox="1"/>
          <p:nvPr/>
        </p:nvSpPr>
        <p:spPr>
          <a:xfrm>
            <a:off x="600436" y="1566545"/>
            <a:ext cx="2756235" cy="369332"/>
          </a:xfrm>
          <a:prstGeom prst="rect">
            <a:avLst/>
          </a:prstGeom>
          <a:noFill/>
        </p:spPr>
        <p:txBody>
          <a:bodyPr wrap="square">
            <a:spAutoFit/>
          </a:bodyPr>
          <a:lstStyle/>
          <a:p>
            <a:r>
              <a:rPr lang="en-US" dirty="0"/>
              <a:t>Software Development</a:t>
            </a:r>
          </a:p>
        </p:txBody>
      </p:sp>
      <p:cxnSp>
        <p:nvCxnSpPr>
          <p:cNvPr id="13" name="Straight Arrow Connector 12">
            <a:extLst>
              <a:ext uri="{FF2B5EF4-FFF2-40B4-BE49-F238E27FC236}">
                <a16:creationId xmlns:a16="http://schemas.microsoft.com/office/drawing/2014/main" id="{BBDEA951-CD26-470F-7818-4528436FF882}"/>
              </a:ext>
            </a:extLst>
          </p:cNvPr>
          <p:cNvCxnSpPr>
            <a:cxnSpLocks/>
          </p:cNvCxnSpPr>
          <p:nvPr/>
        </p:nvCxnSpPr>
        <p:spPr>
          <a:xfrm flipV="1">
            <a:off x="962526" y="1239526"/>
            <a:ext cx="0" cy="6540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22841BC-F564-766D-50B5-D7F8B6E114D5}"/>
              </a:ext>
            </a:extLst>
          </p:cNvPr>
          <p:cNvSpPr txBox="1"/>
          <p:nvPr/>
        </p:nvSpPr>
        <p:spPr>
          <a:xfrm>
            <a:off x="329667" y="593195"/>
            <a:ext cx="4316329" cy="646331"/>
          </a:xfrm>
          <a:prstGeom prst="rect">
            <a:avLst/>
          </a:prstGeom>
          <a:noFill/>
        </p:spPr>
        <p:txBody>
          <a:bodyPr wrap="square">
            <a:spAutoFit/>
          </a:bodyPr>
          <a:lstStyle/>
          <a:p>
            <a:r>
              <a:rPr lang="en-US" dirty="0"/>
              <a:t>This is link to software development part</a:t>
            </a:r>
          </a:p>
          <a:p>
            <a:r>
              <a:rPr lang="en-US" dirty="0"/>
              <a:t>Slide 22</a:t>
            </a:r>
          </a:p>
        </p:txBody>
      </p:sp>
      <p:sp>
        <p:nvSpPr>
          <p:cNvPr id="16" name="Rectangle 15">
            <a:extLst>
              <a:ext uri="{FF2B5EF4-FFF2-40B4-BE49-F238E27FC236}">
                <a16:creationId xmlns:a16="http://schemas.microsoft.com/office/drawing/2014/main" id="{B3B59A82-DF83-A628-7FC7-1CD6B47456C9}"/>
              </a:ext>
            </a:extLst>
          </p:cNvPr>
          <p:cNvSpPr/>
          <p:nvPr/>
        </p:nvSpPr>
        <p:spPr>
          <a:xfrm>
            <a:off x="3836556" y="1469443"/>
            <a:ext cx="3135428" cy="49455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3FD1C5F-50D7-FDE1-2CB0-08D4BA71EA55}"/>
              </a:ext>
            </a:extLst>
          </p:cNvPr>
          <p:cNvSpPr txBox="1"/>
          <p:nvPr/>
        </p:nvSpPr>
        <p:spPr>
          <a:xfrm>
            <a:off x="4058692" y="3264424"/>
            <a:ext cx="2918580" cy="2031325"/>
          </a:xfrm>
          <a:prstGeom prst="rect">
            <a:avLst/>
          </a:prstGeom>
          <a:noFill/>
        </p:spPr>
        <p:txBody>
          <a:bodyPr wrap="square">
            <a:spAutoFit/>
          </a:bodyPr>
          <a:lstStyle/>
          <a:p>
            <a:r>
              <a:rPr lang="en-US" sz="1400" dirty="0"/>
              <a:t>Achieve real-time visibility and make quicker business decisions with Business-Driven AMS. Connect applications and infrastructure to key KPIs, ensuring seamless business operations, and link every task to the success of daily digital and physical workflows.</a:t>
            </a:r>
          </a:p>
        </p:txBody>
      </p:sp>
      <p:sp>
        <p:nvSpPr>
          <p:cNvPr id="18" name="Flowchart: Alternate Process 17">
            <a:extLst>
              <a:ext uri="{FF2B5EF4-FFF2-40B4-BE49-F238E27FC236}">
                <a16:creationId xmlns:a16="http://schemas.microsoft.com/office/drawing/2014/main" id="{2BE56C9E-7848-8410-42B0-BD624A707C4C}"/>
              </a:ext>
            </a:extLst>
          </p:cNvPr>
          <p:cNvSpPr/>
          <p:nvPr/>
        </p:nvSpPr>
        <p:spPr>
          <a:xfrm>
            <a:off x="4385749" y="5630231"/>
            <a:ext cx="1710251" cy="47967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 More</a:t>
            </a:r>
          </a:p>
        </p:txBody>
      </p:sp>
      <p:sp>
        <p:nvSpPr>
          <p:cNvPr id="19" name="TextBox 18">
            <a:extLst>
              <a:ext uri="{FF2B5EF4-FFF2-40B4-BE49-F238E27FC236}">
                <a16:creationId xmlns:a16="http://schemas.microsoft.com/office/drawing/2014/main" id="{2A2AB107-8B20-60D9-8253-BAC8CA57FBAE}"/>
              </a:ext>
            </a:extLst>
          </p:cNvPr>
          <p:cNvSpPr txBox="1"/>
          <p:nvPr/>
        </p:nvSpPr>
        <p:spPr>
          <a:xfrm>
            <a:off x="4107325" y="1619679"/>
            <a:ext cx="2756235" cy="369332"/>
          </a:xfrm>
          <a:prstGeom prst="rect">
            <a:avLst/>
          </a:prstGeom>
          <a:noFill/>
        </p:spPr>
        <p:txBody>
          <a:bodyPr wrap="square">
            <a:spAutoFit/>
          </a:bodyPr>
          <a:lstStyle/>
          <a:p>
            <a:r>
              <a:rPr lang="en-US" dirty="0"/>
              <a:t>Application Management</a:t>
            </a:r>
          </a:p>
        </p:txBody>
      </p:sp>
      <p:sp>
        <p:nvSpPr>
          <p:cNvPr id="20" name="TextBox 19">
            <a:extLst>
              <a:ext uri="{FF2B5EF4-FFF2-40B4-BE49-F238E27FC236}">
                <a16:creationId xmlns:a16="http://schemas.microsoft.com/office/drawing/2014/main" id="{CB22D130-38C8-FCA0-5AB7-BC6982A2E068}"/>
              </a:ext>
            </a:extLst>
          </p:cNvPr>
          <p:cNvSpPr txBox="1"/>
          <p:nvPr/>
        </p:nvSpPr>
        <p:spPr>
          <a:xfrm>
            <a:off x="4329566" y="624450"/>
            <a:ext cx="4316329" cy="646331"/>
          </a:xfrm>
          <a:prstGeom prst="rect">
            <a:avLst/>
          </a:prstGeom>
          <a:noFill/>
        </p:spPr>
        <p:txBody>
          <a:bodyPr wrap="square">
            <a:spAutoFit/>
          </a:bodyPr>
          <a:lstStyle/>
          <a:p>
            <a:r>
              <a:rPr lang="en-US" dirty="0"/>
              <a:t>This is link to software development part</a:t>
            </a:r>
          </a:p>
          <a:p>
            <a:r>
              <a:rPr lang="en-US" dirty="0"/>
              <a:t>Slide 24</a:t>
            </a:r>
          </a:p>
        </p:txBody>
      </p:sp>
      <p:pic>
        <p:nvPicPr>
          <p:cNvPr id="21" name="Picture 20">
            <a:extLst>
              <a:ext uri="{FF2B5EF4-FFF2-40B4-BE49-F238E27FC236}">
                <a16:creationId xmlns:a16="http://schemas.microsoft.com/office/drawing/2014/main" id="{14D0F0CD-F978-7DD0-8370-6AA932C31F54}"/>
              </a:ext>
            </a:extLst>
          </p:cNvPr>
          <p:cNvPicPr>
            <a:picLocks noChangeAspect="1"/>
          </p:cNvPicPr>
          <p:nvPr/>
        </p:nvPicPr>
        <p:blipFill>
          <a:blip r:embed="rId2"/>
          <a:stretch>
            <a:fillRect/>
          </a:stretch>
        </p:blipFill>
        <p:spPr>
          <a:xfrm>
            <a:off x="4329566" y="2009376"/>
            <a:ext cx="2019499" cy="1055351"/>
          </a:xfrm>
          <a:prstGeom prst="rect">
            <a:avLst/>
          </a:prstGeom>
        </p:spPr>
      </p:pic>
      <p:pic>
        <p:nvPicPr>
          <p:cNvPr id="23" name="Picture 22" descr="A person typing on a keyboard&#10;&#10;Description automatically generated">
            <a:extLst>
              <a:ext uri="{FF2B5EF4-FFF2-40B4-BE49-F238E27FC236}">
                <a16:creationId xmlns:a16="http://schemas.microsoft.com/office/drawing/2014/main" id="{CE3BA4B8-6E95-9F89-F21F-DFF44D89B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493" y="1893565"/>
            <a:ext cx="1877786" cy="1051560"/>
          </a:xfrm>
          <a:prstGeom prst="rect">
            <a:avLst/>
          </a:prstGeom>
        </p:spPr>
      </p:pic>
      <p:sp>
        <p:nvSpPr>
          <p:cNvPr id="24" name="Rectangle 23">
            <a:extLst>
              <a:ext uri="{FF2B5EF4-FFF2-40B4-BE49-F238E27FC236}">
                <a16:creationId xmlns:a16="http://schemas.microsoft.com/office/drawing/2014/main" id="{603A67B9-D52B-906A-893B-E6C6CC372594}"/>
              </a:ext>
            </a:extLst>
          </p:cNvPr>
          <p:cNvSpPr/>
          <p:nvPr/>
        </p:nvSpPr>
        <p:spPr>
          <a:xfrm>
            <a:off x="7194120" y="1469443"/>
            <a:ext cx="3135428" cy="49455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5E600CC-43A2-AD91-ED1A-7DE6E0F46F5B}"/>
              </a:ext>
            </a:extLst>
          </p:cNvPr>
          <p:cNvSpPr txBox="1"/>
          <p:nvPr/>
        </p:nvSpPr>
        <p:spPr>
          <a:xfrm>
            <a:off x="7416256" y="3264424"/>
            <a:ext cx="2918580" cy="2031325"/>
          </a:xfrm>
          <a:prstGeom prst="rect">
            <a:avLst/>
          </a:prstGeom>
          <a:noFill/>
        </p:spPr>
        <p:txBody>
          <a:bodyPr wrap="square">
            <a:spAutoFit/>
          </a:bodyPr>
          <a:lstStyle/>
          <a:p>
            <a:r>
              <a:rPr lang="en-US" sz="1400" dirty="0"/>
              <a:t>Achieve “Continuous Everything” by implementing automated processes for software configuration management, regression testing, cloud, and software-defined environments. Accelerate time-to-market with standout features, all built on a robust and reliable foundation</a:t>
            </a:r>
          </a:p>
        </p:txBody>
      </p:sp>
      <p:sp>
        <p:nvSpPr>
          <p:cNvPr id="28" name="TextBox 27">
            <a:extLst>
              <a:ext uri="{FF2B5EF4-FFF2-40B4-BE49-F238E27FC236}">
                <a16:creationId xmlns:a16="http://schemas.microsoft.com/office/drawing/2014/main" id="{13799206-C1A2-5D11-B066-E231E8F778A0}"/>
              </a:ext>
            </a:extLst>
          </p:cNvPr>
          <p:cNvSpPr txBox="1"/>
          <p:nvPr/>
        </p:nvSpPr>
        <p:spPr>
          <a:xfrm>
            <a:off x="7967348" y="1554744"/>
            <a:ext cx="1262179" cy="369332"/>
          </a:xfrm>
          <a:prstGeom prst="rect">
            <a:avLst/>
          </a:prstGeom>
          <a:noFill/>
        </p:spPr>
        <p:txBody>
          <a:bodyPr wrap="square">
            <a:spAutoFit/>
          </a:bodyPr>
          <a:lstStyle/>
          <a:p>
            <a:r>
              <a:rPr lang="en-US" dirty="0"/>
              <a:t>DevOps</a:t>
            </a:r>
          </a:p>
        </p:txBody>
      </p:sp>
      <p:pic>
        <p:nvPicPr>
          <p:cNvPr id="30" name="Picture 29" descr="A diagram of gears and arrows&#10;&#10;Description automatically generated with medium confidence">
            <a:extLst>
              <a:ext uri="{FF2B5EF4-FFF2-40B4-BE49-F238E27FC236}">
                <a16:creationId xmlns:a16="http://schemas.microsoft.com/office/drawing/2014/main" id="{FF4F8CF8-DDB9-8CFF-B223-1A34D5062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964" y="1878382"/>
            <a:ext cx="1752600" cy="1051560"/>
          </a:xfrm>
          <a:prstGeom prst="rect">
            <a:avLst/>
          </a:prstGeom>
        </p:spPr>
      </p:pic>
    </p:spTree>
    <p:extLst>
      <p:ext uri="{BB962C8B-B14F-4D97-AF65-F5344CB8AC3E}">
        <p14:creationId xmlns:p14="http://schemas.microsoft.com/office/powerpoint/2010/main" val="84762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DCEC9D-D5A5-76AF-C940-C4D97BCE0765}"/>
              </a:ext>
            </a:extLst>
          </p:cNvPr>
          <p:cNvSpPr/>
          <p:nvPr/>
        </p:nvSpPr>
        <p:spPr>
          <a:xfrm>
            <a:off x="673004" y="1240843"/>
            <a:ext cx="3135428" cy="49455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84ED505-7E44-0F67-D132-F7889630C0A4}"/>
              </a:ext>
            </a:extLst>
          </p:cNvPr>
          <p:cNvSpPr txBox="1"/>
          <p:nvPr/>
        </p:nvSpPr>
        <p:spPr>
          <a:xfrm>
            <a:off x="895140" y="3035824"/>
            <a:ext cx="2918580" cy="2246769"/>
          </a:xfrm>
          <a:prstGeom prst="rect">
            <a:avLst/>
          </a:prstGeom>
          <a:noFill/>
        </p:spPr>
        <p:txBody>
          <a:bodyPr wrap="square">
            <a:spAutoFit/>
          </a:bodyPr>
          <a:lstStyle/>
          <a:p>
            <a:r>
              <a:rPr lang="en-US" sz="1400" dirty="0"/>
              <a:t>As a pioneer and leader in Nearshore development services, we specialize in building next-generation applications using agile and DevOps methodologies. By combining Onshore and Nearshore delivery models, we accelerate project roadmaps, enhance team collaboration, and drive productivity goals.</a:t>
            </a:r>
          </a:p>
        </p:txBody>
      </p:sp>
      <p:sp>
        <p:nvSpPr>
          <p:cNvPr id="6" name="TextBox 5">
            <a:extLst>
              <a:ext uri="{FF2B5EF4-FFF2-40B4-BE49-F238E27FC236}">
                <a16:creationId xmlns:a16="http://schemas.microsoft.com/office/drawing/2014/main" id="{5ED14BFA-4266-6FE2-F409-5A089EA14808}"/>
              </a:ext>
            </a:extLst>
          </p:cNvPr>
          <p:cNvSpPr txBox="1"/>
          <p:nvPr/>
        </p:nvSpPr>
        <p:spPr>
          <a:xfrm>
            <a:off x="895140" y="1326144"/>
            <a:ext cx="2726365" cy="369332"/>
          </a:xfrm>
          <a:prstGeom prst="rect">
            <a:avLst/>
          </a:prstGeom>
          <a:noFill/>
        </p:spPr>
        <p:txBody>
          <a:bodyPr wrap="square">
            <a:spAutoFit/>
          </a:bodyPr>
          <a:lstStyle/>
          <a:p>
            <a:r>
              <a:rPr lang="en-US" dirty="0"/>
              <a:t>Application Development</a:t>
            </a:r>
          </a:p>
        </p:txBody>
      </p:sp>
      <p:pic>
        <p:nvPicPr>
          <p:cNvPr id="8" name="Picture 7">
            <a:extLst>
              <a:ext uri="{FF2B5EF4-FFF2-40B4-BE49-F238E27FC236}">
                <a16:creationId xmlns:a16="http://schemas.microsoft.com/office/drawing/2014/main" id="{D560F3E9-047F-CBD6-4282-6A42D2FC70C1}"/>
              </a:ext>
            </a:extLst>
          </p:cNvPr>
          <p:cNvPicPr>
            <a:picLocks noChangeAspect="1"/>
          </p:cNvPicPr>
          <p:nvPr/>
        </p:nvPicPr>
        <p:blipFill>
          <a:blip r:embed="rId2"/>
          <a:stretch>
            <a:fillRect/>
          </a:stretch>
        </p:blipFill>
        <p:spPr>
          <a:xfrm>
            <a:off x="1321217" y="1780777"/>
            <a:ext cx="1580213" cy="1051560"/>
          </a:xfrm>
          <a:prstGeom prst="rect">
            <a:avLst/>
          </a:prstGeom>
        </p:spPr>
      </p:pic>
      <p:sp>
        <p:nvSpPr>
          <p:cNvPr id="9" name="Rectangle 8">
            <a:extLst>
              <a:ext uri="{FF2B5EF4-FFF2-40B4-BE49-F238E27FC236}">
                <a16:creationId xmlns:a16="http://schemas.microsoft.com/office/drawing/2014/main" id="{D9A40625-CD44-6E62-8C0C-71C5F43C6757}"/>
              </a:ext>
            </a:extLst>
          </p:cNvPr>
          <p:cNvSpPr/>
          <p:nvPr/>
        </p:nvSpPr>
        <p:spPr>
          <a:xfrm>
            <a:off x="4528286" y="956209"/>
            <a:ext cx="3135428" cy="49455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E143F55-C842-EDEE-8274-08D073E83FFB}"/>
              </a:ext>
            </a:extLst>
          </p:cNvPr>
          <p:cNvSpPr txBox="1"/>
          <p:nvPr/>
        </p:nvSpPr>
        <p:spPr>
          <a:xfrm>
            <a:off x="4750422" y="2751190"/>
            <a:ext cx="2918580" cy="2677656"/>
          </a:xfrm>
          <a:prstGeom prst="rect">
            <a:avLst/>
          </a:prstGeom>
          <a:noFill/>
        </p:spPr>
        <p:txBody>
          <a:bodyPr wrap="square">
            <a:spAutoFit/>
          </a:bodyPr>
          <a:lstStyle/>
          <a:p>
            <a:r>
              <a:rPr lang="en-US" sz="1400" dirty="0"/>
              <a:t>Rather than discarding valuable assets and hindering transformation, we modernize legacy applications using advanced architectural patterns and platforms. Our approach reduces the risks of technology obsolescence, enhances usability, security, and maintainability, and seamlessly integrates your existing assets into a robust, modern digital foundation.</a:t>
            </a:r>
          </a:p>
        </p:txBody>
      </p:sp>
      <p:sp>
        <p:nvSpPr>
          <p:cNvPr id="11" name="TextBox 10">
            <a:extLst>
              <a:ext uri="{FF2B5EF4-FFF2-40B4-BE49-F238E27FC236}">
                <a16:creationId xmlns:a16="http://schemas.microsoft.com/office/drawing/2014/main" id="{945B25EF-8BF3-A16F-33BB-22A1E7788625}"/>
              </a:ext>
            </a:extLst>
          </p:cNvPr>
          <p:cNvSpPr txBox="1"/>
          <p:nvPr/>
        </p:nvSpPr>
        <p:spPr>
          <a:xfrm>
            <a:off x="4750422" y="1041510"/>
            <a:ext cx="3135428" cy="369332"/>
          </a:xfrm>
          <a:prstGeom prst="rect">
            <a:avLst/>
          </a:prstGeom>
          <a:noFill/>
        </p:spPr>
        <p:txBody>
          <a:bodyPr wrap="square">
            <a:spAutoFit/>
          </a:bodyPr>
          <a:lstStyle/>
          <a:p>
            <a:r>
              <a:rPr lang="en-US" dirty="0"/>
              <a:t>Application Modernization</a:t>
            </a:r>
          </a:p>
        </p:txBody>
      </p:sp>
      <p:pic>
        <p:nvPicPr>
          <p:cNvPr id="14" name="Picture 13" descr="A person holding a tablet&#10;&#10;Description automatically generated">
            <a:extLst>
              <a:ext uri="{FF2B5EF4-FFF2-40B4-BE49-F238E27FC236}">
                <a16:creationId xmlns:a16="http://schemas.microsoft.com/office/drawing/2014/main" id="{9F62478C-C08C-349F-E986-A5010B639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340" y="1466414"/>
            <a:ext cx="1791320" cy="1051560"/>
          </a:xfrm>
          <a:prstGeom prst="rect">
            <a:avLst/>
          </a:prstGeom>
        </p:spPr>
      </p:pic>
    </p:spTree>
    <p:extLst>
      <p:ext uri="{BB962C8B-B14F-4D97-AF65-F5344CB8AC3E}">
        <p14:creationId xmlns:p14="http://schemas.microsoft.com/office/powerpoint/2010/main" val="2291734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ud in a glass box&#10;&#10;Description automatically generated">
            <a:extLst>
              <a:ext uri="{FF2B5EF4-FFF2-40B4-BE49-F238E27FC236}">
                <a16:creationId xmlns:a16="http://schemas.microsoft.com/office/drawing/2014/main" id="{C8299131-46BF-9AC3-CA8C-242BCB93A565}"/>
              </a:ext>
            </a:extLst>
          </p:cNvPr>
          <p:cNvPicPr>
            <a:picLocks noChangeAspect="1"/>
          </p:cNvPicPr>
          <p:nvPr/>
        </p:nvPicPr>
        <p:blipFill>
          <a:blip r:embed="rId2">
            <a:extLst>
              <a:ext uri="{28A0092B-C50C-407E-A947-70E740481C1C}">
                <a14:useLocalDpi xmlns:a14="http://schemas.microsoft.com/office/drawing/2010/main" val="0"/>
              </a:ext>
            </a:extLst>
          </a:blip>
          <a:srcRect t="6532" b="9198"/>
          <a:stretch/>
        </p:blipFill>
        <p:spPr>
          <a:xfrm>
            <a:off x="20" y="-22"/>
            <a:ext cx="12191977" cy="6858022"/>
          </a:xfrm>
          <a:prstGeom prst="rect">
            <a:avLst/>
          </a:prstGeom>
        </p:spPr>
      </p:pic>
      <p:sp>
        <p:nvSpPr>
          <p:cNvPr id="30" name="Rectangle 2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BBFAE39-E065-21BC-C030-B1C55408D4EF}"/>
              </a:ext>
            </a:extLst>
          </p:cNvPr>
          <p:cNvSpPr txBox="1"/>
          <p:nvPr/>
        </p:nvSpPr>
        <p:spPr>
          <a:xfrm>
            <a:off x="643466" y="643467"/>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a:solidFill>
                  <a:srgbClr val="FFFFFF"/>
                </a:solidFill>
                <a:latin typeface="+mj-lt"/>
                <a:ea typeface="+mj-ea"/>
                <a:cs typeface="+mj-cs"/>
              </a:rPr>
              <a:t>Cloud services</a:t>
            </a:r>
          </a:p>
          <a:p>
            <a:pPr>
              <a:lnSpc>
                <a:spcPct val="90000"/>
              </a:lnSpc>
              <a:spcBef>
                <a:spcPct val="0"/>
              </a:spcBef>
              <a:spcAft>
                <a:spcPts val="600"/>
              </a:spcAft>
            </a:pPr>
            <a:endParaRPr lang="en-US" sz="5200">
              <a:solidFill>
                <a:srgbClr val="FFFFFF"/>
              </a:solidFill>
              <a:latin typeface="+mj-lt"/>
              <a:ea typeface="+mj-ea"/>
              <a:cs typeface="+mj-cs"/>
            </a:endParaRPr>
          </a:p>
        </p:txBody>
      </p:sp>
      <p:sp>
        <p:nvSpPr>
          <p:cNvPr id="28" name="Rectangle 2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E6A12E-8453-6760-1A18-30006C4DFF4F}"/>
              </a:ext>
            </a:extLst>
          </p:cNvPr>
          <p:cNvSpPr txBox="1"/>
          <p:nvPr/>
        </p:nvSpPr>
        <p:spPr>
          <a:xfrm>
            <a:off x="320370" y="1692260"/>
            <a:ext cx="3950841" cy="830997"/>
          </a:xfrm>
          <a:prstGeom prst="rect">
            <a:avLst/>
          </a:prstGeom>
          <a:noFill/>
        </p:spPr>
        <p:txBody>
          <a:bodyPr wrap="square">
            <a:spAutoFit/>
          </a:bodyPr>
          <a:lstStyle/>
          <a:p>
            <a:r>
              <a:rPr lang="en-US" sz="2400" dirty="0">
                <a:solidFill>
                  <a:schemeClr val="bg1"/>
                </a:solidFill>
              </a:rPr>
              <a:t>Limitless scalability with enterprise cloud solutions.</a:t>
            </a:r>
          </a:p>
        </p:txBody>
      </p:sp>
      <p:sp>
        <p:nvSpPr>
          <p:cNvPr id="16" name="TextBox 15">
            <a:extLst>
              <a:ext uri="{FF2B5EF4-FFF2-40B4-BE49-F238E27FC236}">
                <a16:creationId xmlns:a16="http://schemas.microsoft.com/office/drawing/2014/main" id="{C193183B-CCB4-D675-2915-9BC0EA13A238}"/>
              </a:ext>
            </a:extLst>
          </p:cNvPr>
          <p:cNvSpPr txBox="1"/>
          <p:nvPr/>
        </p:nvSpPr>
        <p:spPr>
          <a:xfrm>
            <a:off x="137719" y="2920047"/>
            <a:ext cx="6098720" cy="2585323"/>
          </a:xfrm>
          <a:prstGeom prst="rect">
            <a:avLst/>
          </a:prstGeom>
          <a:noFill/>
        </p:spPr>
        <p:txBody>
          <a:bodyPr wrap="square">
            <a:spAutoFit/>
          </a:bodyPr>
          <a:lstStyle/>
          <a:p>
            <a:r>
              <a:rPr lang="en-US" dirty="0" err="1">
                <a:solidFill>
                  <a:schemeClr val="bg1"/>
                </a:solidFill>
              </a:rPr>
              <a:t>Nextech</a:t>
            </a:r>
            <a:r>
              <a:rPr lang="en-US" dirty="0">
                <a:solidFill>
                  <a:schemeClr val="bg1"/>
                </a:solidFill>
              </a:rPr>
              <a:t> is a trusted cloud partner with extensive expertise in end-to-end transformation and strategic platform collaborations. We help businesses accelerate digital transformation by selecting, designing, migrating, orchestrating, and managing cloud resources across public, private, and hybrid environments. Our cloud solutions enable the creation, operation, and optimization of intelligent digital platforms and products that drive success in global industries.</a:t>
            </a:r>
          </a:p>
        </p:txBody>
      </p:sp>
    </p:spTree>
    <p:extLst>
      <p:ext uri="{BB962C8B-B14F-4D97-AF65-F5344CB8AC3E}">
        <p14:creationId xmlns:p14="http://schemas.microsoft.com/office/powerpoint/2010/main" val="2716406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558606-581D-0ED0-F251-9B005748CB2B}"/>
              </a:ext>
            </a:extLst>
          </p:cNvPr>
          <p:cNvSpPr txBox="1"/>
          <p:nvPr/>
        </p:nvSpPr>
        <p:spPr>
          <a:xfrm>
            <a:off x="3889208" y="344723"/>
            <a:ext cx="6093994" cy="369332"/>
          </a:xfrm>
          <a:prstGeom prst="rect">
            <a:avLst/>
          </a:prstGeom>
          <a:noFill/>
        </p:spPr>
        <p:txBody>
          <a:bodyPr wrap="square">
            <a:spAutoFit/>
          </a:bodyPr>
          <a:lstStyle/>
          <a:p>
            <a:pPr marL="0" marR="0"/>
            <a:r>
              <a:rPr lang="en-US" b="1" dirty="0" err="1">
                <a:effectLst/>
              </a:rPr>
              <a:t>Nextech</a:t>
            </a:r>
            <a:r>
              <a:rPr lang="en-US" b="1" dirty="0">
                <a:effectLst/>
              </a:rPr>
              <a:t> Cloud Services </a:t>
            </a:r>
          </a:p>
        </p:txBody>
      </p:sp>
      <p:sp>
        <p:nvSpPr>
          <p:cNvPr id="4" name="Rectangle 3">
            <a:extLst>
              <a:ext uri="{FF2B5EF4-FFF2-40B4-BE49-F238E27FC236}">
                <a16:creationId xmlns:a16="http://schemas.microsoft.com/office/drawing/2014/main" id="{0B342381-321C-8B25-10F9-B49DA13B21B5}"/>
              </a:ext>
            </a:extLst>
          </p:cNvPr>
          <p:cNvSpPr/>
          <p:nvPr/>
        </p:nvSpPr>
        <p:spPr>
          <a:xfrm>
            <a:off x="673004" y="1240843"/>
            <a:ext cx="3135428" cy="49455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6DDA68F-9E93-54F5-CF89-C63C7D2E563D}"/>
              </a:ext>
            </a:extLst>
          </p:cNvPr>
          <p:cNvSpPr txBox="1"/>
          <p:nvPr/>
        </p:nvSpPr>
        <p:spPr>
          <a:xfrm>
            <a:off x="895140" y="3035824"/>
            <a:ext cx="2918580" cy="2246769"/>
          </a:xfrm>
          <a:prstGeom prst="rect">
            <a:avLst/>
          </a:prstGeom>
          <a:noFill/>
        </p:spPr>
        <p:txBody>
          <a:bodyPr wrap="square">
            <a:spAutoFit/>
          </a:bodyPr>
          <a:lstStyle/>
          <a:p>
            <a:r>
              <a:rPr lang="en-US" sz="1400" dirty="0"/>
              <a:t>Transform your organization with a strategic and agile cloud migration approach. Building a next-generation enterprise involves crafting a tailored migration blueprint for your applications, platforms, and data while making informed decisions on what to relocate, rehost, </a:t>
            </a:r>
            <a:r>
              <a:rPr lang="en-US" sz="1400" dirty="0" err="1"/>
              <a:t>replatform</a:t>
            </a:r>
            <a:r>
              <a:rPr lang="en-US" sz="1400" dirty="0"/>
              <a:t>, repurchase, or refactor..</a:t>
            </a:r>
          </a:p>
        </p:txBody>
      </p:sp>
      <p:sp>
        <p:nvSpPr>
          <p:cNvPr id="6" name="TextBox 5">
            <a:extLst>
              <a:ext uri="{FF2B5EF4-FFF2-40B4-BE49-F238E27FC236}">
                <a16:creationId xmlns:a16="http://schemas.microsoft.com/office/drawing/2014/main" id="{CF8109FB-276B-76E6-C834-FB1A457B23B5}"/>
              </a:ext>
            </a:extLst>
          </p:cNvPr>
          <p:cNvSpPr txBox="1"/>
          <p:nvPr/>
        </p:nvSpPr>
        <p:spPr>
          <a:xfrm>
            <a:off x="895140" y="1326144"/>
            <a:ext cx="2726365" cy="369332"/>
          </a:xfrm>
          <a:prstGeom prst="rect">
            <a:avLst/>
          </a:prstGeom>
          <a:noFill/>
        </p:spPr>
        <p:txBody>
          <a:bodyPr wrap="square">
            <a:spAutoFit/>
          </a:bodyPr>
          <a:lstStyle/>
          <a:p>
            <a:pPr algn="ctr"/>
            <a:r>
              <a:rPr lang="en-US" dirty="0"/>
              <a:t>Agile cloud migration</a:t>
            </a:r>
          </a:p>
        </p:txBody>
      </p:sp>
      <p:pic>
        <p:nvPicPr>
          <p:cNvPr id="8" name="Picture 7">
            <a:extLst>
              <a:ext uri="{FF2B5EF4-FFF2-40B4-BE49-F238E27FC236}">
                <a16:creationId xmlns:a16="http://schemas.microsoft.com/office/drawing/2014/main" id="{78796839-4EAE-FDB0-37A9-A9B275F6C4DD}"/>
              </a:ext>
            </a:extLst>
          </p:cNvPr>
          <p:cNvPicPr>
            <a:picLocks noChangeAspect="1"/>
          </p:cNvPicPr>
          <p:nvPr/>
        </p:nvPicPr>
        <p:blipFill>
          <a:blip r:embed="rId2"/>
          <a:stretch>
            <a:fillRect/>
          </a:stretch>
        </p:blipFill>
        <p:spPr>
          <a:xfrm>
            <a:off x="1293054" y="1780777"/>
            <a:ext cx="1895327" cy="1051560"/>
          </a:xfrm>
          <a:prstGeom prst="rect">
            <a:avLst/>
          </a:prstGeom>
        </p:spPr>
      </p:pic>
      <p:sp>
        <p:nvSpPr>
          <p:cNvPr id="9" name="Rectangle 8">
            <a:extLst>
              <a:ext uri="{FF2B5EF4-FFF2-40B4-BE49-F238E27FC236}">
                <a16:creationId xmlns:a16="http://schemas.microsoft.com/office/drawing/2014/main" id="{62EE2F06-C5D6-1115-D5B2-6FEE5CDBF541}"/>
              </a:ext>
            </a:extLst>
          </p:cNvPr>
          <p:cNvSpPr/>
          <p:nvPr/>
        </p:nvSpPr>
        <p:spPr>
          <a:xfrm>
            <a:off x="4241555" y="1240843"/>
            <a:ext cx="3135428" cy="49455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DE9CBD3-0C24-EF15-38C1-BDDB6A973965}"/>
              </a:ext>
            </a:extLst>
          </p:cNvPr>
          <p:cNvSpPr txBox="1"/>
          <p:nvPr/>
        </p:nvSpPr>
        <p:spPr>
          <a:xfrm>
            <a:off x="4463691" y="3035824"/>
            <a:ext cx="2918580" cy="2893100"/>
          </a:xfrm>
          <a:prstGeom prst="rect">
            <a:avLst/>
          </a:prstGeom>
          <a:noFill/>
        </p:spPr>
        <p:txBody>
          <a:bodyPr wrap="square">
            <a:spAutoFit/>
          </a:bodyPr>
          <a:lstStyle/>
          <a:p>
            <a:r>
              <a:rPr lang="en-US" sz="1400" dirty="0"/>
              <a:t>Cloud Optimization ensures your cloud environment operates efficiently, cost-effectively, and at peak performance. By analyzing resource utilization, fine-tuning configurations, and implementing cost controls, we help organizations maximize ROI, enhance scalability, and maintain compliance. Unlock the full potential of your cloud investment with continuous monitoring and tailored optimization strategies.</a:t>
            </a:r>
          </a:p>
        </p:txBody>
      </p:sp>
      <p:sp>
        <p:nvSpPr>
          <p:cNvPr id="11" name="TextBox 10">
            <a:extLst>
              <a:ext uri="{FF2B5EF4-FFF2-40B4-BE49-F238E27FC236}">
                <a16:creationId xmlns:a16="http://schemas.microsoft.com/office/drawing/2014/main" id="{18534279-49EA-348F-E2B7-A3B76E21E253}"/>
              </a:ext>
            </a:extLst>
          </p:cNvPr>
          <p:cNvSpPr txBox="1"/>
          <p:nvPr/>
        </p:nvSpPr>
        <p:spPr>
          <a:xfrm>
            <a:off x="4463691" y="1326144"/>
            <a:ext cx="2726365" cy="369332"/>
          </a:xfrm>
          <a:prstGeom prst="rect">
            <a:avLst/>
          </a:prstGeom>
          <a:noFill/>
        </p:spPr>
        <p:txBody>
          <a:bodyPr wrap="square">
            <a:spAutoFit/>
          </a:bodyPr>
          <a:lstStyle/>
          <a:p>
            <a:r>
              <a:rPr lang="en-US" dirty="0"/>
              <a:t>Cloud Optimization</a:t>
            </a:r>
          </a:p>
        </p:txBody>
      </p:sp>
      <p:pic>
        <p:nvPicPr>
          <p:cNvPr id="14" name="Picture 13" descr="A hand holding a glowing sign&#10;&#10;Description automatically generated">
            <a:extLst>
              <a:ext uri="{FF2B5EF4-FFF2-40B4-BE49-F238E27FC236}">
                <a16:creationId xmlns:a16="http://schemas.microsoft.com/office/drawing/2014/main" id="{7E9C954E-3763-B2C9-864E-8521A4CD6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165" y="1839870"/>
            <a:ext cx="1403887" cy="1051560"/>
          </a:xfrm>
          <a:prstGeom prst="rect">
            <a:avLst/>
          </a:prstGeom>
        </p:spPr>
      </p:pic>
      <p:sp>
        <p:nvSpPr>
          <p:cNvPr id="17" name="Rectangle 16">
            <a:extLst>
              <a:ext uri="{FF2B5EF4-FFF2-40B4-BE49-F238E27FC236}">
                <a16:creationId xmlns:a16="http://schemas.microsoft.com/office/drawing/2014/main" id="{A6C94816-C7BD-3C6C-C5AA-7B261ABCDDC4}"/>
              </a:ext>
            </a:extLst>
          </p:cNvPr>
          <p:cNvSpPr/>
          <p:nvPr/>
        </p:nvSpPr>
        <p:spPr>
          <a:xfrm>
            <a:off x="7804818" y="1240843"/>
            <a:ext cx="3135428" cy="52724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7093DBC-9D55-D546-E600-1DA27B97C3B5}"/>
              </a:ext>
            </a:extLst>
          </p:cNvPr>
          <p:cNvSpPr txBox="1"/>
          <p:nvPr/>
        </p:nvSpPr>
        <p:spPr>
          <a:xfrm>
            <a:off x="8021666" y="3110207"/>
            <a:ext cx="2918580" cy="3323987"/>
          </a:xfrm>
          <a:prstGeom prst="rect">
            <a:avLst/>
          </a:prstGeom>
          <a:noFill/>
        </p:spPr>
        <p:txBody>
          <a:bodyPr wrap="square">
            <a:spAutoFit/>
          </a:bodyPr>
          <a:lstStyle/>
          <a:p>
            <a:r>
              <a:rPr lang="en-US" sz="1400" dirty="0"/>
              <a:t>Serverless architecture eliminates the need to manage infrastructure, allowing businesses to focus on building and scaling applications. Leveraging platforms like AWS, Azure or GCP  our services include event-driven computing, API management, and seamless integration of serverless databases, storage, and workflows. This approach ensures cost efficiency, scalability, and faster time-to-market, empowering organizations to innovate without operational overhead.</a:t>
            </a:r>
          </a:p>
        </p:txBody>
      </p:sp>
      <p:sp>
        <p:nvSpPr>
          <p:cNvPr id="19" name="TextBox 18">
            <a:extLst>
              <a:ext uri="{FF2B5EF4-FFF2-40B4-BE49-F238E27FC236}">
                <a16:creationId xmlns:a16="http://schemas.microsoft.com/office/drawing/2014/main" id="{4938BB66-F41A-AFF0-C003-483B62F9030A}"/>
              </a:ext>
            </a:extLst>
          </p:cNvPr>
          <p:cNvSpPr txBox="1"/>
          <p:nvPr/>
        </p:nvSpPr>
        <p:spPr>
          <a:xfrm>
            <a:off x="8026954" y="1326144"/>
            <a:ext cx="2726365" cy="646331"/>
          </a:xfrm>
          <a:prstGeom prst="rect">
            <a:avLst/>
          </a:prstGeom>
          <a:noFill/>
        </p:spPr>
        <p:txBody>
          <a:bodyPr wrap="square">
            <a:spAutoFit/>
          </a:bodyPr>
          <a:lstStyle/>
          <a:p>
            <a:pPr algn="ctr"/>
            <a:r>
              <a:rPr lang="en-US" dirty="0"/>
              <a:t>Serverless Architecture Services</a:t>
            </a:r>
          </a:p>
        </p:txBody>
      </p:sp>
      <p:pic>
        <p:nvPicPr>
          <p:cNvPr id="23" name="Picture 22" descr="A cloud in the air&#10;&#10;Description automatically generated">
            <a:extLst>
              <a:ext uri="{FF2B5EF4-FFF2-40B4-BE49-F238E27FC236}">
                <a16:creationId xmlns:a16="http://schemas.microsoft.com/office/drawing/2014/main" id="{6AD0D8B0-5475-E3E1-4902-339A3E25E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185" y="1984264"/>
            <a:ext cx="1837137" cy="1051560"/>
          </a:xfrm>
          <a:prstGeom prst="rect">
            <a:avLst/>
          </a:prstGeom>
        </p:spPr>
      </p:pic>
    </p:spTree>
    <p:extLst>
      <p:ext uri="{BB962C8B-B14F-4D97-AF65-F5344CB8AC3E}">
        <p14:creationId xmlns:p14="http://schemas.microsoft.com/office/powerpoint/2010/main" val="2957674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F2ACD-2471-22C7-C2E4-A295CF3DC747}"/>
              </a:ext>
            </a:extLst>
          </p:cNvPr>
          <p:cNvSpPr/>
          <p:nvPr/>
        </p:nvSpPr>
        <p:spPr>
          <a:xfrm>
            <a:off x="573839" y="956209"/>
            <a:ext cx="3135428" cy="54084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944D79F-350A-2869-0198-FAAE30A4F165}"/>
              </a:ext>
            </a:extLst>
          </p:cNvPr>
          <p:cNvSpPr txBox="1"/>
          <p:nvPr/>
        </p:nvSpPr>
        <p:spPr>
          <a:xfrm>
            <a:off x="790687" y="2862096"/>
            <a:ext cx="2918580" cy="3323987"/>
          </a:xfrm>
          <a:prstGeom prst="rect">
            <a:avLst/>
          </a:prstGeom>
          <a:noFill/>
        </p:spPr>
        <p:txBody>
          <a:bodyPr wrap="square">
            <a:spAutoFit/>
          </a:bodyPr>
          <a:lstStyle/>
          <a:p>
            <a:r>
              <a:rPr lang="en-US" sz="1400" dirty="0"/>
              <a:t>Containerization simplifies application deployment by packaging code and its dependencies into isolated, lightweight containers. This approach enables seamless portability, scalability, and consistency across cloud environments. By adopting containerization, businesses can modernize legacy applications, accelerate development cycles, and enhance operational efficiency while reducing infrastructure costs..</a:t>
            </a:r>
          </a:p>
        </p:txBody>
      </p:sp>
      <p:sp>
        <p:nvSpPr>
          <p:cNvPr id="4" name="TextBox 3">
            <a:extLst>
              <a:ext uri="{FF2B5EF4-FFF2-40B4-BE49-F238E27FC236}">
                <a16:creationId xmlns:a16="http://schemas.microsoft.com/office/drawing/2014/main" id="{23BE44AB-1173-4CE1-6E72-BA5415065B6D}"/>
              </a:ext>
            </a:extLst>
          </p:cNvPr>
          <p:cNvSpPr txBox="1"/>
          <p:nvPr/>
        </p:nvSpPr>
        <p:spPr>
          <a:xfrm>
            <a:off x="568551" y="1041510"/>
            <a:ext cx="3135427" cy="653966"/>
          </a:xfrm>
          <a:prstGeom prst="rect">
            <a:avLst/>
          </a:prstGeom>
          <a:noFill/>
        </p:spPr>
        <p:txBody>
          <a:bodyPr wrap="square">
            <a:spAutoFit/>
          </a:bodyPr>
          <a:lstStyle/>
          <a:p>
            <a:pPr algn="ctr"/>
            <a:r>
              <a:rPr lang="en-US" dirty="0"/>
              <a:t>Cloud Application Containerization</a:t>
            </a:r>
          </a:p>
        </p:txBody>
      </p:sp>
      <p:sp>
        <p:nvSpPr>
          <p:cNvPr id="6" name="Rectangle 5">
            <a:extLst>
              <a:ext uri="{FF2B5EF4-FFF2-40B4-BE49-F238E27FC236}">
                <a16:creationId xmlns:a16="http://schemas.microsoft.com/office/drawing/2014/main" id="{C67A2D8B-3A58-A23B-F57B-EB50DE93FC49}"/>
              </a:ext>
            </a:extLst>
          </p:cNvPr>
          <p:cNvSpPr/>
          <p:nvPr/>
        </p:nvSpPr>
        <p:spPr>
          <a:xfrm>
            <a:off x="7804818" y="1240843"/>
            <a:ext cx="3135428" cy="49455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8501D1B-768B-530D-4AAE-96D4ED79CB8C}"/>
              </a:ext>
            </a:extLst>
          </p:cNvPr>
          <p:cNvSpPr txBox="1"/>
          <p:nvPr/>
        </p:nvSpPr>
        <p:spPr>
          <a:xfrm>
            <a:off x="8026954" y="3035824"/>
            <a:ext cx="2918580" cy="2031325"/>
          </a:xfrm>
          <a:prstGeom prst="rect">
            <a:avLst/>
          </a:prstGeom>
          <a:noFill/>
        </p:spPr>
        <p:txBody>
          <a:bodyPr wrap="square">
            <a:spAutoFit/>
          </a:bodyPr>
          <a:lstStyle/>
          <a:p>
            <a:r>
              <a:rPr lang="en-US" sz="1400" dirty="0"/>
              <a:t>Transition from traditional approaches to Infrastructure as Code, enabling automation, continuous deployment, and advanced Site Reliability Engineering practices. Build digitally resilient businesses equipped to adapt and thrive in a fast-evolving digital landscape.</a:t>
            </a:r>
          </a:p>
        </p:txBody>
      </p:sp>
      <p:sp>
        <p:nvSpPr>
          <p:cNvPr id="8" name="TextBox 7">
            <a:extLst>
              <a:ext uri="{FF2B5EF4-FFF2-40B4-BE49-F238E27FC236}">
                <a16:creationId xmlns:a16="http://schemas.microsoft.com/office/drawing/2014/main" id="{067F8D40-7997-752A-E323-0C288B1E093A}"/>
              </a:ext>
            </a:extLst>
          </p:cNvPr>
          <p:cNvSpPr txBox="1"/>
          <p:nvPr/>
        </p:nvSpPr>
        <p:spPr>
          <a:xfrm>
            <a:off x="8026954" y="1326144"/>
            <a:ext cx="2726365" cy="369332"/>
          </a:xfrm>
          <a:prstGeom prst="rect">
            <a:avLst/>
          </a:prstGeom>
          <a:noFill/>
        </p:spPr>
        <p:txBody>
          <a:bodyPr wrap="square">
            <a:spAutoFit/>
          </a:bodyPr>
          <a:lstStyle/>
          <a:p>
            <a:r>
              <a:rPr lang="en-US" dirty="0"/>
              <a:t>Infrastructure as a Code</a:t>
            </a:r>
          </a:p>
        </p:txBody>
      </p:sp>
      <p:pic>
        <p:nvPicPr>
          <p:cNvPr id="9" name="Picture 8">
            <a:extLst>
              <a:ext uri="{FF2B5EF4-FFF2-40B4-BE49-F238E27FC236}">
                <a16:creationId xmlns:a16="http://schemas.microsoft.com/office/drawing/2014/main" id="{06D03B73-C4AD-77D7-7895-495ACFFC5962}"/>
              </a:ext>
            </a:extLst>
          </p:cNvPr>
          <p:cNvPicPr>
            <a:picLocks noChangeAspect="1"/>
          </p:cNvPicPr>
          <p:nvPr/>
        </p:nvPicPr>
        <p:blipFill>
          <a:blip r:embed="rId2"/>
          <a:stretch>
            <a:fillRect/>
          </a:stretch>
        </p:blipFill>
        <p:spPr>
          <a:xfrm>
            <a:off x="8274417" y="1726763"/>
            <a:ext cx="1708785" cy="1051560"/>
          </a:xfrm>
          <a:prstGeom prst="rect">
            <a:avLst/>
          </a:prstGeom>
        </p:spPr>
      </p:pic>
      <p:pic>
        <p:nvPicPr>
          <p:cNvPr id="10" name="Picture 9">
            <a:extLst>
              <a:ext uri="{FF2B5EF4-FFF2-40B4-BE49-F238E27FC236}">
                <a16:creationId xmlns:a16="http://schemas.microsoft.com/office/drawing/2014/main" id="{D8ABC2EC-DDEA-5D6F-4D49-E090310A35EE}"/>
              </a:ext>
            </a:extLst>
          </p:cNvPr>
          <p:cNvPicPr>
            <a:picLocks noChangeAspect="1"/>
          </p:cNvPicPr>
          <p:nvPr/>
        </p:nvPicPr>
        <p:blipFill>
          <a:blip r:embed="rId3"/>
          <a:stretch>
            <a:fillRect/>
          </a:stretch>
        </p:blipFill>
        <p:spPr>
          <a:xfrm>
            <a:off x="1135431" y="1697586"/>
            <a:ext cx="2012244" cy="1051560"/>
          </a:xfrm>
          <a:prstGeom prst="rect">
            <a:avLst/>
          </a:prstGeom>
        </p:spPr>
      </p:pic>
    </p:spTree>
    <p:extLst>
      <p:ext uri="{BB962C8B-B14F-4D97-AF65-F5344CB8AC3E}">
        <p14:creationId xmlns:p14="http://schemas.microsoft.com/office/powerpoint/2010/main" val="4279233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9" name="Picture 28" descr="A blue circle with a lock in it&#10;&#10;Description automatically generated">
            <a:extLst>
              <a:ext uri="{FF2B5EF4-FFF2-40B4-BE49-F238E27FC236}">
                <a16:creationId xmlns:a16="http://schemas.microsoft.com/office/drawing/2014/main" id="{1DD8C6AB-E3A2-C10A-2DD3-CB0616D0B0A0}"/>
              </a:ext>
            </a:extLst>
          </p:cNvPr>
          <p:cNvPicPr>
            <a:picLocks noChangeAspect="1"/>
          </p:cNvPicPr>
          <p:nvPr/>
        </p:nvPicPr>
        <p:blipFill>
          <a:blip r:embed="rId2">
            <a:extLst>
              <a:ext uri="{28A0092B-C50C-407E-A947-70E740481C1C}">
                <a14:useLocalDpi xmlns:a14="http://schemas.microsoft.com/office/drawing/2010/main" val="0"/>
              </a:ext>
            </a:extLst>
          </a:blip>
          <a:srcRect t="9457" b="16054"/>
          <a:stretch/>
        </p:blipFill>
        <p:spPr>
          <a:xfrm>
            <a:off x="20" y="1282"/>
            <a:ext cx="12191980" cy="6856718"/>
          </a:xfrm>
          <a:prstGeom prst="rect">
            <a:avLst/>
          </a:prstGeom>
        </p:spPr>
      </p:pic>
      <p:sp>
        <p:nvSpPr>
          <p:cNvPr id="30" name="TextBox 29">
            <a:extLst>
              <a:ext uri="{FF2B5EF4-FFF2-40B4-BE49-F238E27FC236}">
                <a16:creationId xmlns:a16="http://schemas.microsoft.com/office/drawing/2014/main" id="{6D979798-905C-858C-B4C5-F99000163F46}"/>
              </a:ext>
            </a:extLst>
          </p:cNvPr>
          <p:cNvSpPr txBox="1"/>
          <p:nvPr/>
        </p:nvSpPr>
        <p:spPr>
          <a:xfrm>
            <a:off x="152759" y="287144"/>
            <a:ext cx="6213020" cy="369332"/>
          </a:xfrm>
          <a:prstGeom prst="rect">
            <a:avLst/>
          </a:prstGeom>
          <a:noFill/>
        </p:spPr>
        <p:txBody>
          <a:bodyPr wrap="square">
            <a:spAutoFit/>
          </a:bodyPr>
          <a:lstStyle/>
          <a:p>
            <a:r>
              <a:rPr lang="en-US" b="1" dirty="0">
                <a:solidFill>
                  <a:srgbClr val="7692FF"/>
                </a:solidFill>
                <a:effectLst/>
              </a:rPr>
              <a:t>DIGITAL SECURITY</a:t>
            </a:r>
          </a:p>
        </p:txBody>
      </p:sp>
      <p:sp>
        <p:nvSpPr>
          <p:cNvPr id="31" name="TextBox 30">
            <a:extLst>
              <a:ext uri="{FF2B5EF4-FFF2-40B4-BE49-F238E27FC236}">
                <a16:creationId xmlns:a16="http://schemas.microsoft.com/office/drawing/2014/main" id="{87FEA139-75AB-E208-18F5-803EFB823E9D}"/>
              </a:ext>
            </a:extLst>
          </p:cNvPr>
          <p:cNvSpPr txBox="1"/>
          <p:nvPr/>
        </p:nvSpPr>
        <p:spPr>
          <a:xfrm>
            <a:off x="152759" y="1120625"/>
            <a:ext cx="5181241" cy="707886"/>
          </a:xfrm>
          <a:prstGeom prst="rect">
            <a:avLst/>
          </a:prstGeom>
          <a:noFill/>
        </p:spPr>
        <p:txBody>
          <a:bodyPr wrap="square">
            <a:spAutoFit/>
          </a:bodyPr>
          <a:lstStyle/>
          <a:p>
            <a:r>
              <a:rPr lang="en-US" sz="2000" dirty="0">
                <a:solidFill>
                  <a:schemeClr val="bg1"/>
                </a:solidFill>
              </a:rPr>
              <a:t>Accelerate Innovation with the Assurance of Enterprise-Level Data Protection</a:t>
            </a:r>
          </a:p>
        </p:txBody>
      </p:sp>
      <p:sp>
        <p:nvSpPr>
          <p:cNvPr id="32" name="TextBox 31">
            <a:extLst>
              <a:ext uri="{FF2B5EF4-FFF2-40B4-BE49-F238E27FC236}">
                <a16:creationId xmlns:a16="http://schemas.microsoft.com/office/drawing/2014/main" id="{C8E29E51-0C67-8EF3-06CC-8307A86E5263}"/>
              </a:ext>
            </a:extLst>
          </p:cNvPr>
          <p:cNvSpPr txBox="1"/>
          <p:nvPr/>
        </p:nvSpPr>
        <p:spPr>
          <a:xfrm>
            <a:off x="152759" y="2109648"/>
            <a:ext cx="4202673" cy="2308324"/>
          </a:xfrm>
          <a:prstGeom prst="rect">
            <a:avLst/>
          </a:prstGeom>
          <a:noFill/>
        </p:spPr>
        <p:txBody>
          <a:bodyPr wrap="square">
            <a:spAutoFit/>
          </a:bodyPr>
          <a:lstStyle/>
          <a:p>
            <a:r>
              <a:rPr lang="en-US" dirty="0">
                <a:solidFill>
                  <a:schemeClr val="bg1"/>
                </a:solidFill>
              </a:rPr>
              <a:t>The rapid pace of digital transformation and the growing need for cyber resiliency have elevated the importance of digital security and risk mitigation globally. </a:t>
            </a:r>
            <a:r>
              <a:rPr lang="en-US" dirty="0" err="1">
                <a:solidFill>
                  <a:schemeClr val="bg1"/>
                </a:solidFill>
              </a:rPr>
              <a:t>Nextech</a:t>
            </a:r>
            <a:r>
              <a:rPr lang="en-US" dirty="0">
                <a:solidFill>
                  <a:schemeClr val="bg1"/>
                </a:solidFill>
              </a:rPr>
              <a:t> supports organizations in tackling continuous cybersecurity threats, ensuring your organization remains ready for the future.</a:t>
            </a:r>
          </a:p>
        </p:txBody>
      </p:sp>
    </p:spTree>
    <p:extLst>
      <p:ext uri="{BB962C8B-B14F-4D97-AF65-F5344CB8AC3E}">
        <p14:creationId xmlns:p14="http://schemas.microsoft.com/office/powerpoint/2010/main" val="1868499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F758B1-2CF6-9B85-D3C7-38E45F8A33E1}"/>
              </a:ext>
            </a:extLst>
          </p:cNvPr>
          <p:cNvSpPr txBox="1"/>
          <p:nvPr/>
        </p:nvSpPr>
        <p:spPr>
          <a:xfrm>
            <a:off x="246003" y="1282369"/>
            <a:ext cx="6098720" cy="2031325"/>
          </a:xfrm>
          <a:prstGeom prst="rect">
            <a:avLst/>
          </a:prstGeom>
          <a:noFill/>
        </p:spPr>
        <p:txBody>
          <a:bodyPr wrap="square">
            <a:spAutoFit/>
          </a:bodyPr>
          <a:lstStyle/>
          <a:p>
            <a:r>
              <a:rPr lang="en-US" dirty="0"/>
              <a:t>An enterprise's vulnerability to evolving security threats can endanger its operations, reputation, regulatory compliance, and financial health. </a:t>
            </a:r>
            <a:r>
              <a:rPr lang="en-US" dirty="0" err="1"/>
              <a:t>Nextech's</a:t>
            </a:r>
            <a:r>
              <a:rPr lang="en-US" dirty="0"/>
              <a:t> Digital Security and Risk Management practice bolsters security by optimizing investments in information security. We achieve this through proven, compliant methodologies for managing enterprise information security risk at scale.</a:t>
            </a:r>
          </a:p>
        </p:txBody>
      </p:sp>
      <p:sp>
        <p:nvSpPr>
          <p:cNvPr id="5" name="TextBox 4">
            <a:extLst>
              <a:ext uri="{FF2B5EF4-FFF2-40B4-BE49-F238E27FC236}">
                <a16:creationId xmlns:a16="http://schemas.microsoft.com/office/drawing/2014/main" id="{6C370982-ACD9-2868-A480-BEB4E2C5F975}"/>
              </a:ext>
            </a:extLst>
          </p:cNvPr>
          <p:cNvSpPr txBox="1"/>
          <p:nvPr/>
        </p:nvSpPr>
        <p:spPr>
          <a:xfrm>
            <a:off x="339891" y="537228"/>
            <a:ext cx="6093994" cy="707886"/>
          </a:xfrm>
          <a:prstGeom prst="rect">
            <a:avLst/>
          </a:prstGeom>
          <a:noFill/>
        </p:spPr>
        <p:txBody>
          <a:bodyPr wrap="square">
            <a:spAutoFit/>
          </a:bodyPr>
          <a:lstStyle/>
          <a:p>
            <a:r>
              <a:rPr lang="en-US" sz="2000" dirty="0"/>
              <a:t>New cybersecurity threats urgently require security research</a:t>
            </a:r>
          </a:p>
        </p:txBody>
      </p:sp>
      <p:sp>
        <p:nvSpPr>
          <p:cNvPr id="9" name="TextBox 8">
            <a:extLst>
              <a:ext uri="{FF2B5EF4-FFF2-40B4-BE49-F238E27FC236}">
                <a16:creationId xmlns:a16="http://schemas.microsoft.com/office/drawing/2014/main" id="{31565022-3E73-799C-27CB-A0EBA1B97496}"/>
              </a:ext>
            </a:extLst>
          </p:cNvPr>
          <p:cNvSpPr txBox="1"/>
          <p:nvPr/>
        </p:nvSpPr>
        <p:spPr>
          <a:xfrm>
            <a:off x="6716341" y="302801"/>
            <a:ext cx="5229656" cy="5909310"/>
          </a:xfrm>
          <a:prstGeom prst="rect">
            <a:avLst/>
          </a:prstGeom>
          <a:noFill/>
        </p:spPr>
        <p:txBody>
          <a:bodyPr wrap="square">
            <a:spAutoFit/>
          </a:bodyPr>
          <a:lstStyle/>
          <a:p>
            <a:endParaRPr lang="en-US" dirty="0"/>
          </a:p>
          <a:p>
            <a:pPr rtl="0"/>
            <a:r>
              <a:rPr lang="en-US" dirty="0" err="1">
                <a:effectLst/>
              </a:rPr>
              <a:t>Nextech</a:t>
            </a:r>
            <a:r>
              <a:rPr lang="en-US" dirty="0">
                <a:effectLst/>
              </a:rPr>
              <a:t> helps organizations reduce risk exposure through a combination of security services, including identity &amp; access management, application security, audit management, infrastructure &amp; cloud security, security monitoring &amp; threat hunting, incident response, security automation, and security tools operations management.</a:t>
            </a:r>
          </a:p>
          <a:p>
            <a:pPr rtl="0"/>
            <a:endParaRPr lang="en-US" dirty="0"/>
          </a:p>
          <a:p>
            <a:pPr marL="285750" indent="-285750">
              <a:buFont typeface="Wingdings" panose="05000000000000000000" pitchFamily="2" charset="2"/>
              <a:buChar char="Ø"/>
            </a:pPr>
            <a:r>
              <a:rPr lang="en-US" dirty="0"/>
              <a:t>By linking security strategy to business objectives end-to-end and adding new metrics-driven services, </a:t>
            </a:r>
            <a:r>
              <a:rPr lang="en-US" dirty="0" err="1"/>
              <a:t>Nextech</a:t>
            </a:r>
            <a:r>
              <a:rPr lang="en-US" dirty="0"/>
              <a:t> helps optimize and automate processes and mitigate IT risk. This approach enables organizations to:</a:t>
            </a:r>
          </a:p>
          <a:p>
            <a:pPr marL="285750" indent="-285750">
              <a:buFont typeface="Wingdings" panose="05000000000000000000" pitchFamily="2" charset="2"/>
              <a:buChar char="Ø"/>
            </a:pPr>
            <a:r>
              <a:rPr lang="en-US" dirty="0"/>
              <a:t>Manage regulatory and compliance mandates, protect information assets, and avoid reputational risk.</a:t>
            </a:r>
          </a:p>
          <a:p>
            <a:pPr marL="285750" indent="-285750">
              <a:buFont typeface="Wingdings" panose="05000000000000000000" pitchFamily="2" charset="2"/>
              <a:buChar char="Ø"/>
            </a:pPr>
            <a:r>
              <a:rPr lang="en-US" dirty="0"/>
              <a:t>Proactively manage IT security defenses against ongoing and emerging threats.</a:t>
            </a:r>
          </a:p>
          <a:p>
            <a:pPr rtl="0"/>
            <a:endParaRPr lang="en-US" dirty="0">
              <a:effectLst/>
            </a:endParaRPr>
          </a:p>
        </p:txBody>
      </p:sp>
      <p:sp>
        <p:nvSpPr>
          <p:cNvPr id="11" name="Rectangle: Rounded Corners 10">
            <a:extLst>
              <a:ext uri="{FF2B5EF4-FFF2-40B4-BE49-F238E27FC236}">
                <a16:creationId xmlns:a16="http://schemas.microsoft.com/office/drawing/2014/main" id="{7A38F37A-C911-9E35-193F-411B1BC819D1}"/>
              </a:ext>
            </a:extLst>
          </p:cNvPr>
          <p:cNvSpPr/>
          <p:nvPr/>
        </p:nvSpPr>
        <p:spPr>
          <a:xfrm>
            <a:off x="1493134" y="3900668"/>
            <a:ext cx="3287210" cy="509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Talk to our Security Expert</a:t>
            </a:r>
          </a:p>
        </p:txBody>
      </p:sp>
    </p:spTree>
    <p:extLst>
      <p:ext uri="{BB962C8B-B14F-4D97-AF65-F5344CB8AC3E}">
        <p14:creationId xmlns:p14="http://schemas.microsoft.com/office/powerpoint/2010/main" val="1445204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E8C6560-EB31-CE64-C79A-E8024458A1F1}"/>
              </a:ext>
            </a:extLst>
          </p:cNvPr>
          <p:cNvPicPr>
            <a:picLocks noChangeAspect="1"/>
          </p:cNvPicPr>
          <p:nvPr/>
        </p:nvPicPr>
        <p:blipFill>
          <a:blip r:embed="rId2"/>
          <a:srcRect l="36445"/>
          <a:stretch/>
        </p:blipFill>
        <p:spPr>
          <a:xfrm>
            <a:off x="20" y="-22"/>
            <a:ext cx="12191977" cy="6858022"/>
          </a:xfrm>
          <a:prstGeom prst="rect">
            <a:avLst/>
          </a:prstGeom>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4A45402-B038-5FFE-1AAE-6019E46CACA2}"/>
              </a:ext>
            </a:extLst>
          </p:cNvPr>
          <p:cNvSpPr txBox="1"/>
          <p:nvPr/>
        </p:nvSpPr>
        <p:spPr>
          <a:xfrm>
            <a:off x="643466" y="643467"/>
            <a:ext cx="7664962"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We excel in creating advanced data analytics and AI solutions</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E90297B-B2F3-890E-4B23-D110F25CE824}"/>
              </a:ext>
            </a:extLst>
          </p:cNvPr>
          <p:cNvSpPr txBox="1"/>
          <p:nvPr/>
        </p:nvSpPr>
        <p:spPr>
          <a:xfrm>
            <a:off x="640420" y="2428087"/>
            <a:ext cx="3700086" cy="1784621"/>
          </a:xfrm>
          <a:prstGeom prst="rect">
            <a:avLst/>
          </a:prstGeom>
          <a:noFill/>
        </p:spPr>
        <p:txBody>
          <a:bodyPr wrap="square">
            <a:spAutoFit/>
          </a:bodyPr>
          <a:lstStyle/>
          <a:p>
            <a:r>
              <a:rPr lang="en-US" dirty="0">
                <a:solidFill>
                  <a:schemeClr val="bg1"/>
                </a:solidFill>
              </a:rPr>
              <a:t>Overcome data challenges and harness the power of intelligent automation. Enable confident decision-making with precise data, advanced AI, and actionable insights.</a:t>
            </a:r>
          </a:p>
        </p:txBody>
      </p:sp>
      <p:sp>
        <p:nvSpPr>
          <p:cNvPr id="7" name="Rectangle: Rounded Corners 6">
            <a:extLst>
              <a:ext uri="{FF2B5EF4-FFF2-40B4-BE49-F238E27FC236}">
                <a16:creationId xmlns:a16="http://schemas.microsoft.com/office/drawing/2014/main" id="{3AE2B1E4-D1E3-5E92-68C1-F52E9B992BFB}"/>
              </a:ext>
            </a:extLst>
          </p:cNvPr>
          <p:cNvSpPr/>
          <p:nvPr/>
        </p:nvSpPr>
        <p:spPr>
          <a:xfrm>
            <a:off x="763928" y="5011838"/>
            <a:ext cx="2801074" cy="4282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Talk to our </a:t>
            </a:r>
            <a:r>
              <a:rPr lang="en-US" dirty="0" err="1"/>
              <a:t>GenAI</a:t>
            </a:r>
            <a:r>
              <a:rPr lang="en-US" dirty="0"/>
              <a:t> Expert</a:t>
            </a:r>
          </a:p>
        </p:txBody>
      </p:sp>
    </p:spTree>
    <p:extLst>
      <p:ext uri="{BB962C8B-B14F-4D97-AF65-F5344CB8AC3E}">
        <p14:creationId xmlns:p14="http://schemas.microsoft.com/office/powerpoint/2010/main" val="2438027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C403C-AE67-8223-FBF5-5E07E60DD324}"/>
              </a:ext>
            </a:extLst>
          </p:cNvPr>
          <p:cNvSpPr txBox="1"/>
          <p:nvPr/>
        </p:nvSpPr>
        <p:spPr>
          <a:xfrm>
            <a:off x="4021555" y="465040"/>
            <a:ext cx="3678656" cy="369332"/>
          </a:xfrm>
          <a:prstGeom prst="rect">
            <a:avLst/>
          </a:prstGeom>
          <a:noFill/>
        </p:spPr>
        <p:txBody>
          <a:bodyPr wrap="square">
            <a:spAutoFit/>
          </a:bodyPr>
          <a:lstStyle/>
          <a:p>
            <a:r>
              <a:rPr lang="en-US" dirty="0"/>
              <a:t>Security Solutions and practices</a:t>
            </a:r>
          </a:p>
        </p:txBody>
      </p:sp>
      <p:sp>
        <p:nvSpPr>
          <p:cNvPr id="6" name="TextBox 5">
            <a:extLst>
              <a:ext uri="{FF2B5EF4-FFF2-40B4-BE49-F238E27FC236}">
                <a16:creationId xmlns:a16="http://schemas.microsoft.com/office/drawing/2014/main" id="{F9C554A2-6F70-A8CB-32B9-A1AC12092843}"/>
              </a:ext>
            </a:extLst>
          </p:cNvPr>
          <p:cNvSpPr txBox="1"/>
          <p:nvPr/>
        </p:nvSpPr>
        <p:spPr>
          <a:xfrm>
            <a:off x="790687" y="2862096"/>
            <a:ext cx="2918580" cy="2893100"/>
          </a:xfrm>
          <a:prstGeom prst="rect">
            <a:avLst/>
          </a:prstGeom>
          <a:noFill/>
        </p:spPr>
        <p:txBody>
          <a:bodyPr wrap="square">
            <a:spAutoFit/>
          </a:bodyPr>
          <a:lstStyle/>
          <a:p>
            <a:r>
              <a:rPr lang="en-US" sz="1400" dirty="0"/>
              <a:t>Our cybersecurity strategies are designed to assess, mitigate, and manage cybersecurity risks effectively, helping you build a resilient posture that aligns with your business objectives and regulatory requirements.</a:t>
            </a:r>
          </a:p>
          <a:p>
            <a:pPr>
              <a:buFont typeface="Arial" panose="020B0604020202020204" pitchFamily="34" charset="0"/>
              <a:buChar char="•"/>
            </a:pPr>
            <a:r>
              <a:rPr lang="en-US" sz="1400" b="1" dirty="0"/>
              <a:t>Risk Assessment and Compliance</a:t>
            </a:r>
            <a:endParaRPr lang="en-US" sz="1400" dirty="0"/>
          </a:p>
          <a:p>
            <a:pPr>
              <a:buFont typeface="Arial" panose="020B0604020202020204" pitchFamily="34" charset="0"/>
              <a:buChar char="•"/>
            </a:pPr>
            <a:r>
              <a:rPr lang="en-US" sz="1400" b="1" dirty="0"/>
              <a:t>Security Framework Implementation</a:t>
            </a:r>
            <a:endParaRPr lang="en-US" sz="1400" dirty="0"/>
          </a:p>
          <a:p>
            <a:pPr>
              <a:buFont typeface="Arial" panose="020B0604020202020204" pitchFamily="34" charset="0"/>
              <a:buChar char="•"/>
            </a:pPr>
            <a:r>
              <a:rPr lang="en-US" sz="1400" b="1" dirty="0"/>
              <a:t>Threat Intelligence and Monitoring</a:t>
            </a:r>
            <a:endParaRPr lang="en-US" sz="1400" dirty="0"/>
          </a:p>
        </p:txBody>
      </p:sp>
      <p:sp>
        <p:nvSpPr>
          <p:cNvPr id="7" name="TextBox 6">
            <a:extLst>
              <a:ext uri="{FF2B5EF4-FFF2-40B4-BE49-F238E27FC236}">
                <a16:creationId xmlns:a16="http://schemas.microsoft.com/office/drawing/2014/main" id="{29CD81BD-D132-05CB-1268-765901384863}"/>
              </a:ext>
            </a:extLst>
          </p:cNvPr>
          <p:cNvSpPr txBox="1"/>
          <p:nvPr/>
        </p:nvSpPr>
        <p:spPr>
          <a:xfrm>
            <a:off x="790687" y="1152828"/>
            <a:ext cx="3135427" cy="369332"/>
          </a:xfrm>
          <a:prstGeom prst="rect">
            <a:avLst/>
          </a:prstGeom>
          <a:noFill/>
        </p:spPr>
        <p:txBody>
          <a:bodyPr wrap="square">
            <a:spAutoFit/>
          </a:bodyPr>
          <a:lstStyle/>
          <a:p>
            <a:r>
              <a:rPr lang="en-US" dirty="0"/>
              <a:t>Cybersecurity Strategies</a:t>
            </a:r>
          </a:p>
        </p:txBody>
      </p:sp>
      <p:pic>
        <p:nvPicPr>
          <p:cNvPr id="9" name="Picture 8">
            <a:extLst>
              <a:ext uri="{FF2B5EF4-FFF2-40B4-BE49-F238E27FC236}">
                <a16:creationId xmlns:a16="http://schemas.microsoft.com/office/drawing/2014/main" id="{5A494978-27F5-5936-1FA4-C750CDB90163}"/>
              </a:ext>
            </a:extLst>
          </p:cNvPr>
          <p:cNvPicPr>
            <a:picLocks noChangeAspect="1"/>
          </p:cNvPicPr>
          <p:nvPr/>
        </p:nvPicPr>
        <p:blipFill>
          <a:blip r:embed="rId2"/>
          <a:stretch>
            <a:fillRect/>
          </a:stretch>
        </p:blipFill>
        <p:spPr>
          <a:xfrm>
            <a:off x="1197398" y="1718779"/>
            <a:ext cx="1877731" cy="1054699"/>
          </a:xfrm>
          <a:prstGeom prst="rect">
            <a:avLst/>
          </a:prstGeom>
        </p:spPr>
      </p:pic>
      <p:sp>
        <p:nvSpPr>
          <p:cNvPr id="11" name="Rectangle 10">
            <a:extLst>
              <a:ext uri="{FF2B5EF4-FFF2-40B4-BE49-F238E27FC236}">
                <a16:creationId xmlns:a16="http://schemas.microsoft.com/office/drawing/2014/main" id="{8690ECE4-6481-BA27-2687-1A7AA2917370}"/>
              </a:ext>
            </a:extLst>
          </p:cNvPr>
          <p:cNvSpPr/>
          <p:nvPr/>
        </p:nvSpPr>
        <p:spPr>
          <a:xfrm>
            <a:off x="726239" y="1108609"/>
            <a:ext cx="3135428" cy="54084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E8C8F8D-8048-E771-BBB3-EB9FAB3D6E62}"/>
              </a:ext>
            </a:extLst>
          </p:cNvPr>
          <p:cNvSpPr txBox="1"/>
          <p:nvPr/>
        </p:nvSpPr>
        <p:spPr>
          <a:xfrm>
            <a:off x="943087" y="3014496"/>
            <a:ext cx="2918580" cy="2893100"/>
          </a:xfrm>
          <a:prstGeom prst="rect">
            <a:avLst/>
          </a:prstGeom>
          <a:noFill/>
        </p:spPr>
        <p:txBody>
          <a:bodyPr wrap="square">
            <a:spAutoFit/>
          </a:bodyPr>
          <a:lstStyle/>
          <a:p>
            <a:r>
              <a:rPr lang="en-US" sz="1400" dirty="0"/>
              <a:t>Our cybersecurity strategies are designed to assess, mitigate, and manage cybersecurity risks effectively, helping you build a resilient posture that aligns with your business objectives and regulatory requirements.</a:t>
            </a:r>
          </a:p>
          <a:p>
            <a:pPr>
              <a:buFont typeface="Arial" panose="020B0604020202020204" pitchFamily="34" charset="0"/>
              <a:buChar char="•"/>
            </a:pPr>
            <a:r>
              <a:rPr lang="en-US" sz="1400" b="1" dirty="0"/>
              <a:t>Risk Assessment and Compliance</a:t>
            </a:r>
            <a:endParaRPr lang="en-US" sz="1400" dirty="0"/>
          </a:p>
          <a:p>
            <a:pPr>
              <a:buFont typeface="Arial" panose="020B0604020202020204" pitchFamily="34" charset="0"/>
              <a:buChar char="•"/>
            </a:pPr>
            <a:r>
              <a:rPr lang="en-US" sz="1400" b="1" dirty="0"/>
              <a:t>Security Framework Implementation</a:t>
            </a:r>
            <a:endParaRPr lang="en-US" sz="1400" dirty="0"/>
          </a:p>
          <a:p>
            <a:pPr>
              <a:buFont typeface="Arial" panose="020B0604020202020204" pitchFamily="34" charset="0"/>
              <a:buChar char="•"/>
            </a:pPr>
            <a:r>
              <a:rPr lang="en-US" sz="1400" b="1" dirty="0"/>
              <a:t>Threat Intelligence and Monitoring</a:t>
            </a:r>
            <a:endParaRPr lang="en-US" sz="1400" dirty="0"/>
          </a:p>
        </p:txBody>
      </p:sp>
      <p:sp>
        <p:nvSpPr>
          <p:cNvPr id="13" name="TextBox 12">
            <a:extLst>
              <a:ext uri="{FF2B5EF4-FFF2-40B4-BE49-F238E27FC236}">
                <a16:creationId xmlns:a16="http://schemas.microsoft.com/office/drawing/2014/main" id="{E165DB71-5C7C-5418-5463-7D71570540A3}"/>
              </a:ext>
            </a:extLst>
          </p:cNvPr>
          <p:cNvSpPr txBox="1"/>
          <p:nvPr/>
        </p:nvSpPr>
        <p:spPr>
          <a:xfrm>
            <a:off x="943087" y="1305228"/>
            <a:ext cx="3135427" cy="369332"/>
          </a:xfrm>
          <a:prstGeom prst="rect">
            <a:avLst/>
          </a:prstGeom>
          <a:noFill/>
        </p:spPr>
        <p:txBody>
          <a:bodyPr wrap="square">
            <a:spAutoFit/>
          </a:bodyPr>
          <a:lstStyle/>
          <a:p>
            <a:r>
              <a:rPr lang="en-US" dirty="0"/>
              <a:t>Cybersecurity Strategies</a:t>
            </a:r>
          </a:p>
        </p:txBody>
      </p:sp>
      <p:pic>
        <p:nvPicPr>
          <p:cNvPr id="14" name="Picture 13">
            <a:extLst>
              <a:ext uri="{FF2B5EF4-FFF2-40B4-BE49-F238E27FC236}">
                <a16:creationId xmlns:a16="http://schemas.microsoft.com/office/drawing/2014/main" id="{D8C882E9-6F5E-0622-5D4C-E2934594EF1C}"/>
              </a:ext>
            </a:extLst>
          </p:cNvPr>
          <p:cNvPicPr>
            <a:picLocks noChangeAspect="1"/>
          </p:cNvPicPr>
          <p:nvPr/>
        </p:nvPicPr>
        <p:blipFill>
          <a:blip r:embed="rId2"/>
          <a:stretch>
            <a:fillRect/>
          </a:stretch>
        </p:blipFill>
        <p:spPr>
          <a:xfrm>
            <a:off x="1349798" y="1871179"/>
            <a:ext cx="1877731" cy="1054699"/>
          </a:xfrm>
          <a:prstGeom prst="rect">
            <a:avLst/>
          </a:prstGeom>
        </p:spPr>
      </p:pic>
      <p:sp>
        <p:nvSpPr>
          <p:cNvPr id="15" name="Rectangle 14">
            <a:extLst>
              <a:ext uri="{FF2B5EF4-FFF2-40B4-BE49-F238E27FC236}">
                <a16:creationId xmlns:a16="http://schemas.microsoft.com/office/drawing/2014/main" id="{BA8897C1-3F9D-243E-4951-BB800995C745}"/>
              </a:ext>
            </a:extLst>
          </p:cNvPr>
          <p:cNvSpPr/>
          <p:nvPr/>
        </p:nvSpPr>
        <p:spPr>
          <a:xfrm>
            <a:off x="4564783" y="1085712"/>
            <a:ext cx="3135428" cy="54084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BA290B8-295D-1342-C38B-5067AF78CF61}"/>
              </a:ext>
            </a:extLst>
          </p:cNvPr>
          <p:cNvSpPr txBox="1"/>
          <p:nvPr/>
        </p:nvSpPr>
        <p:spPr>
          <a:xfrm>
            <a:off x="4673207" y="3100535"/>
            <a:ext cx="2918580" cy="2893100"/>
          </a:xfrm>
          <a:prstGeom prst="rect">
            <a:avLst/>
          </a:prstGeom>
          <a:noFill/>
        </p:spPr>
        <p:txBody>
          <a:bodyPr wrap="square">
            <a:spAutoFit/>
          </a:bodyPr>
          <a:lstStyle/>
          <a:p>
            <a:r>
              <a:rPr lang="en-US" sz="1400" dirty="0"/>
              <a:t>As organizations increasingly adopt cloud technologies, ensuring the safety of cloud environments has become paramount. </a:t>
            </a:r>
            <a:r>
              <a:rPr lang="en-US" sz="1400" dirty="0" err="1"/>
              <a:t>Nextech</a:t>
            </a:r>
            <a:r>
              <a:rPr lang="en-US" sz="1400" dirty="0"/>
              <a:t> Solutions offers cloud security solutions that protect your data and applications in the cloud, mitigating risks associated with cloud adoption.</a:t>
            </a:r>
          </a:p>
          <a:p>
            <a:pPr>
              <a:buFont typeface="Arial" panose="020B0604020202020204" pitchFamily="34" charset="0"/>
              <a:buChar char="•"/>
            </a:pPr>
            <a:r>
              <a:rPr lang="en-US" sz="1400" b="1" dirty="0"/>
              <a:t>Cloud Security Assessment</a:t>
            </a:r>
            <a:endParaRPr lang="en-US" sz="1400" dirty="0"/>
          </a:p>
          <a:p>
            <a:pPr>
              <a:buFont typeface="Arial" panose="020B0604020202020204" pitchFamily="34" charset="0"/>
              <a:buChar char="•"/>
            </a:pPr>
            <a:r>
              <a:rPr lang="en-US" sz="1400" b="1" dirty="0"/>
              <a:t>Identity and Access Management</a:t>
            </a:r>
            <a:endParaRPr lang="en-US" sz="1400" dirty="0"/>
          </a:p>
          <a:p>
            <a:pPr>
              <a:buFont typeface="Arial" panose="020B0604020202020204" pitchFamily="34" charset="0"/>
              <a:buChar char="•"/>
            </a:pPr>
            <a:r>
              <a:rPr lang="en-US" sz="1400" b="1" dirty="0"/>
              <a:t>Data Encryption and Privacy</a:t>
            </a:r>
            <a:endParaRPr lang="en-US" sz="1400" dirty="0"/>
          </a:p>
        </p:txBody>
      </p:sp>
      <p:sp>
        <p:nvSpPr>
          <p:cNvPr id="17" name="TextBox 16">
            <a:extLst>
              <a:ext uri="{FF2B5EF4-FFF2-40B4-BE49-F238E27FC236}">
                <a16:creationId xmlns:a16="http://schemas.microsoft.com/office/drawing/2014/main" id="{8BD7BC2C-D273-EFA2-1EEB-CAE9F1334CEA}"/>
              </a:ext>
            </a:extLst>
          </p:cNvPr>
          <p:cNvSpPr txBox="1"/>
          <p:nvPr/>
        </p:nvSpPr>
        <p:spPr>
          <a:xfrm>
            <a:off x="5151656" y="1227676"/>
            <a:ext cx="1677770" cy="369332"/>
          </a:xfrm>
          <a:prstGeom prst="rect">
            <a:avLst/>
          </a:prstGeom>
          <a:noFill/>
        </p:spPr>
        <p:txBody>
          <a:bodyPr wrap="square">
            <a:spAutoFit/>
          </a:bodyPr>
          <a:lstStyle/>
          <a:p>
            <a:pPr algn="ctr"/>
            <a:r>
              <a:rPr lang="en-US" b="1" dirty="0"/>
              <a:t>Cloud Safety</a:t>
            </a:r>
          </a:p>
        </p:txBody>
      </p:sp>
      <p:sp>
        <p:nvSpPr>
          <p:cNvPr id="19" name="Rectangle 18">
            <a:extLst>
              <a:ext uri="{FF2B5EF4-FFF2-40B4-BE49-F238E27FC236}">
                <a16:creationId xmlns:a16="http://schemas.microsoft.com/office/drawing/2014/main" id="{9DD880E5-BFCE-5BBA-D819-996D58A646AE}"/>
              </a:ext>
            </a:extLst>
          </p:cNvPr>
          <p:cNvSpPr/>
          <p:nvPr/>
        </p:nvSpPr>
        <p:spPr>
          <a:xfrm>
            <a:off x="8798675" y="956209"/>
            <a:ext cx="3135428" cy="54084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6416CEE4-0959-9CD3-B6DD-CE3075E459A6}"/>
              </a:ext>
            </a:extLst>
          </p:cNvPr>
          <p:cNvSpPr txBox="1"/>
          <p:nvPr/>
        </p:nvSpPr>
        <p:spPr>
          <a:xfrm>
            <a:off x="9015523" y="2862096"/>
            <a:ext cx="2918580" cy="3108543"/>
          </a:xfrm>
          <a:prstGeom prst="rect">
            <a:avLst/>
          </a:prstGeom>
          <a:noFill/>
        </p:spPr>
        <p:txBody>
          <a:bodyPr wrap="square">
            <a:spAutoFit/>
          </a:bodyPr>
          <a:lstStyle/>
          <a:p>
            <a:r>
              <a:rPr lang="en-US" sz="1400" dirty="0"/>
              <a:t>Protecting sensitive data and ensuring privacy compliance are critical components of any cybersecurity strategy. </a:t>
            </a:r>
            <a:r>
              <a:rPr lang="en-US" sz="1400" dirty="0" err="1"/>
              <a:t>Nextech</a:t>
            </a:r>
            <a:r>
              <a:rPr lang="en-US" sz="1400" dirty="0"/>
              <a:t> Solutions offers data security and privacy solutions that safeguard your organization’s data assets and mitigate the risk of data breaches and regulatory non-compliance.</a:t>
            </a:r>
          </a:p>
          <a:p>
            <a:pPr>
              <a:buFont typeface="Arial" panose="020B0604020202020204" pitchFamily="34" charset="0"/>
              <a:buChar char="•"/>
            </a:pPr>
            <a:r>
              <a:rPr lang="en-US" sz="1400" b="1" dirty="0"/>
              <a:t>Data Classification and Discovery</a:t>
            </a:r>
            <a:endParaRPr lang="en-US" sz="1400" dirty="0"/>
          </a:p>
          <a:p>
            <a:pPr>
              <a:buFont typeface="Arial" panose="020B0604020202020204" pitchFamily="34" charset="0"/>
              <a:buChar char="•"/>
            </a:pPr>
            <a:r>
              <a:rPr lang="en-US" sz="1400" b="1" dirty="0"/>
              <a:t>Data Loss Prevention (DLP)</a:t>
            </a:r>
            <a:endParaRPr lang="en-US" sz="1400" dirty="0"/>
          </a:p>
          <a:p>
            <a:pPr>
              <a:buFont typeface="Arial" panose="020B0604020202020204" pitchFamily="34" charset="0"/>
              <a:buChar char="•"/>
            </a:pPr>
            <a:r>
              <a:rPr lang="en-US" sz="1400" b="1" dirty="0"/>
              <a:t>Privacy Compliance Management</a:t>
            </a:r>
            <a:endParaRPr lang="en-US" sz="1400" dirty="0"/>
          </a:p>
        </p:txBody>
      </p:sp>
      <p:sp>
        <p:nvSpPr>
          <p:cNvPr id="21" name="TextBox 20">
            <a:extLst>
              <a:ext uri="{FF2B5EF4-FFF2-40B4-BE49-F238E27FC236}">
                <a16:creationId xmlns:a16="http://schemas.microsoft.com/office/drawing/2014/main" id="{7DB2AB47-9260-E63A-1B95-9899AD080742}"/>
              </a:ext>
            </a:extLst>
          </p:cNvPr>
          <p:cNvSpPr txBox="1"/>
          <p:nvPr/>
        </p:nvSpPr>
        <p:spPr>
          <a:xfrm>
            <a:off x="9015523" y="1152828"/>
            <a:ext cx="3135427" cy="369332"/>
          </a:xfrm>
          <a:prstGeom prst="rect">
            <a:avLst/>
          </a:prstGeom>
          <a:noFill/>
        </p:spPr>
        <p:txBody>
          <a:bodyPr wrap="square">
            <a:spAutoFit/>
          </a:bodyPr>
          <a:lstStyle/>
          <a:p>
            <a:pPr algn="ctr"/>
            <a:r>
              <a:rPr lang="en-US" b="1" dirty="0"/>
              <a:t>Data Security &amp; Privacy</a:t>
            </a:r>
          </a:p>
        </p:txBody>
      </p:sp>
      <p:pic>
        <p:nvPicPr>
          <p:cNvPr id="24" name="Picture 23" descr="A cloud shaped object with a lock on it&#10;&#10;Description automatically generated">
            <a:extLst>
              <a:ext uri="{FF2B5EF4-FFF2-40B4-BE49-F238E27FC236}">
                <a16:creationId xmlns:a16="http://schemas.microsoft.com/office/drawing/2014/main" id="{D3A8E24C-3C41-F4ED-D34F-C88A6AC7B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391" y="1811863"/>
            <a:ext cx="1677770" cy="1051560"/>
          </a:xfrm>
          <a:prstGeom prst="rect">
            <a:avLst/>
          </a:prstGeom>
        </p:spPr>
      </p:pic>
      <p:pic>
        <p:nvPicPr>
          <p:cNvPr id="26" name="Picture 25" descr="A blue background with a world map and a padlock&#10;&#10;Description automatically generated">
            <a:extLst>
              <a:ext uri="{FF2B5EF4-FFF2-40B4-BE49-F238E27FC236}">
                <a16:creationId xmlns:a16="http://schemas.microsoft.com/office/drawing/2014/main" id="{415BC791-09B5-D01F-E13F-E4706D12A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5588" y="1718779"/>
            <a:ext cx="1641602" cy="1051560"/>
          </a:xfrm>
          <a:prstGeom prst="rect">
            <a:avLst/>
          </a:prstGeom>
        </p:spPr>
      </p:pic>
    </p:spTree>
    <p:extLst>
      <p:ext uri="{BB962C8B-B14F-4D97-AF65-F5344CB8AC3E}">
        <p14:creationId xmlns:p14="http://schemas.microsoft.com/office/powerpoint/2010/main" val="1044503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225C6B-B513-9C4A-130F-22F80DC8B57E}"/>
              </a:ext>
            </a:extLst>
          </p:cNvPr>
          <p:cNvSpPr/>
          <p:nvPr/>
        </p:nvSpPr>
        <p:spPr>
          <a:xfrm>
            <a:off x="690615" y="724752"/>
            <a:ext cx="3135428" cy="42322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B183882-34C3-50CB-9F43-C3D701683C7A}"/>
              </a:ext>
            </a:extLst>
          </p:cNvPr>
          <p:cNvSpPr txBox="1"/>
          <p:nvPr/>
        </p:nvSpPr>
        <p:spPr>
          <a:xfrm>
            <a:off x="799039" y="2779462"/>
            <a:ext cx="2918580" cy="2031325"/>
          </a:xfrm>
          <a:prstGeom prst="rect">
            <a:avLst/>
          </a:prstGeom>
          <a:noFill/>
        </p:spPr>
        <p:txBody>
          <a:bodyPr wrap="square">
            <a:spAutoFit/>
          </a:bodyPr>
          <a:lstStyle/>
          <a:p>
            <a:r>
              <a:rPr lang="en-US" sz="1400" dirty="0"/>
              <a:t>SOAR platforms enable organizations to automate and orchestrate operations, enhancing incident response capabilities and reducing mean time to resolution (MTTR).</a:t>
            </a:r>
          </a:p>
          <a:p>
            <a:pPr>
              <a:buFont typeface="Arial" panose="020B0604020202020204" pitchFamily="34" charset="0"/>
              <a:buChar char="•"/>
            </a:pPr>
            <a:r>
              <a:rPr lang="en-US" sz="1400" b="1" dirty="0"/>
              <a:t>Incident Detection and Triage</a:t>
            </a:r>
            <a:endParaRPr lang="en-US" sz="1400" dirty="0"/>
          </a:p>
          <a:p>
            <a:pPr>
              <a:buFont typeface="Arial" panose="020B0604020202020204" pitchFamily="34" charset="0"/>
              <a:buChar char="•"/>
            </a:pPr>
            <a:r>
              <a:rPr lang="en-US" sz="1400" b="1" dirty="0"/>
              <a:t>Automated Response Workflows</a:t>
            </a:r>
            <a:endParaRPr lang="en-US" sz="1400" dirty="0"/>
          </a:p>
          <a:p>
            <a:pPr>
              <a:buFont typeface="Arial" panose="020B0604020202020204" pitchFamily="34" charset="0"/>
              <a:buChar char="•"/>
            </a:pPr>
            <a:r>
              <a:rPr lang="en-US" sz="1400" b="1" dirty="0"/>
              <a:t>Playbook Development</a:t>
            </a:r>
            <a:endParaRPr lang="en-US" sz="1400" dirty="0"/>
          </a:p>
        </p:txBody>
      </p:sp>
      <p:sp>
        <p:nvSpPr>
          <p:cNvPr id="4" name="TextBox 3">
            <a:extLst>
              <a:ext uri="{FF2B5EF4-FFF2-40B4-BE49-F238E27FC236}">
                <a16:creationId xmlns:a16="http://schemas.microsoft.com/office/drawing/2014/main" id="{726FD9B0-7583-364C-7903-CA935FE01045}"/>
              </a:ext>
            </a:extLst>
          </p:cNvPr>
          <p:cNvSpPr txBox="1"/>
          <p:nvPr/>
        </p:nvSpPr>
        <p:spPr>
          <a:xfrm>
            <a:off x="799039" y="866716"/>
            <a:ext cx="3027003" cy="646331"/>
          </a:xfrm>
          <a:prstGeom prst="rect">
            <a:avLst/>
          </a:prstGeom>
          <a:noFill/>
        </p:spPr>
        <p:txBody>
          <a:bodyPr wrap="square">
            <a:spAutoFit/>
          </a:bodyPr>
          <a:lstStyle/>
          <a:p>
            <a:pPr algn="ctr"/>
            <a:r>
              <a:rPr lang="en-US" b="1" dirty="0"/>
              <a:t>Orchestration, Automation, and Response</a:t>
            </a:r>
          </a:p>
        </p:txBody>
      </p:sp>
      <p:sp>
        <p:nvSpPr>
          <p:cNvPr id="6" name="Rectangle 5">
            <a:extLst>
              <a:ext uri="{FF2B5EF4-FFF2-40B4-BE49-F238E27FC236}">
                <a16:creationId xmlns:a16="http://schemas.microsoft.com/office/drawing/2014/main" id="{F9B00808-549C-A9BE-DCBD-BF65BD1D7DD7}"/>
              </a:ext>
            </a:extLst>
          </p:cNvPr>
          <p:cNvSpPr/>
          <p:nvPr/>
        </p:nvSpPr>
        <p:spPr>
          <a:xfrm>
            <a:off x="4528286" y="724752"/>
            <a:ext cx="3135428" cy="54084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A459DBF-3A63-694F-5FA1-A25B77E1CF01}"/>
              </a:ext>
            </a:extLst>
          </p:cNvPr>
          <p:cNvSpPr txBox="1"/>
          <p:nvPr/>
        </p:nvSpPr>
        <p:spPr>
          <a:xfrm>
            <a:off x="4636710" y="2739575"/>
            <a:ext cx="2918580" cy="3108543"/>
          </a:xfrm>
          <a:prstGeom prst="rect">
            <a:avLst/>
          </a:prstGeom>
          <a:noFill/>
        </p:spPr>
        <p:txBody>
          <a:bodyPr wrap="square">
            <a:spAutoFit/>
          </a:bodyPr>
          <a:lstStyle/>
          <a:p>
            <a:r>
              <a:rPr lang="en-US" sz="1400" dirty="0"/>
              <a:t>SIEM solutions provide real-time visibility into your organization’s safety posture by aggregating and analyzing security event data from across your IT environment. </a:t>
            </a:r>
            <a:r>
              <a:rPr lang="en-US" sz="1400" dirty="0" err="1"/>
              <a:t>Nextech</a:t>
            </a:r>
            <a:r>
              <a:rPr lang="en-US" sz="1400" dirty="0"/>
              <a:t> Solutions offers SIEM solutions that centralize event logging, correlation, and analysis, enabling proactive threat detection and response.</a:t>
            </a:r>
          </a:p>
          <a:p>
            <a:pPr>
              <a:buFont typeface="Arial" panose="020B0604020202020204" pitchFamily="34" charset="0"/>
              <a:buChar char="•"/>
            </a:pPr>
            <a:r>
              <a:rPr lang="en-US" sz="1400" b="1" dirty="0"/>
              <a:t>Log Collection and Aggregation</a:t>
            </a:r>
            <a:endParaRPr lang="en-US" sz="1400" dirty="0"/>
          </a:p>
          <a:p>
            <a:pPr>
              <a:buFont typeface="Arial" panose="020B0604020202020204" pitchFamily="34" charset="0"/>
              <a:buChar char="•"/>
            </a:pPr>
            <a:r>
              <a:rPr lang="en-US" sz="1400" b="1" dirty="0"/>
              <a:t>Threat Detection and Correlation</a:t>
            </a:r>
            <a:endParaRPr lang="en-US" sz="1400" dirty="0"/>
          </a:p>
          <a:p>
            <a:pPr>
              <a:buFont typeface="Arial" panose="020B0604020202020204" pitchFamily="34" charset="0"/>
              <a:buChar char="•"/>
            </a:pPr>
            <a:r>
              <a:rPr lang="en-US" sz="1400" b="1" dirty="0"/>
              <a:t>Incident Response and Reporting</a:t>
            </a:r>
            <a:endParaRPr lang="en-US" sz="1400" dirty="0"/>
          </a:p>
        </p:txBody>
      </p:sp>
      <p:sp>
        <p:nvSpPr>
          <p:cNvPr id="8" name="TextBox 7">
            <a:extLst>
              <a:ext uri="{FF2B5EF4-FFF2-40B4-BE49-F238E27FC236}">
                <a16:creationId xmlns:a16="http://schemas.microsoft.com/office/drawing/2014/main" id="{340E6D44-6C6F-6554-DB6A-94DF7F99DBDA}"/>
              </a:ext>
            </a:extLst>
          </p:cNvPr>
          <p:cNvSpPr txBox="1"/>
          <p:nvPr/>
        </p:nvSpPr>
        <p:spPr>
          <a:xfrm>
            <a:off x="4742639" y="866716"/>
            <a:ext cx="2548555" cy="646331"/>
          </a:xfrm>
          <a:prstGeom prst="rect">
            <a:avLst/>
          </a:prstGeom>
          <a:noFill/>
        </p:spPr>
        <p:txBody>
          <a:bodyPr wrap="square">
            <a:spAutoFit/>
          </a:bodyPr>
          <a:lstStyle/>
          <a:p>
            <a:pPr algn="ctr"/>
            <a:r>
              <a:rPr lang="en-US" b="1" dirty="0"/>
              <a:t>Information and Event Management</a:t>
            </a:r>
          </a:p>
        </p:txBody>
      </p:sp>
      <p:sp>
        <p:nvSpPr>
          <p:cNvPr id="10" name="Rectangle 9">
            <a:extLst>
              <a:ext uri="{FF2B5EF4-FFF2-40B4-BE49-F238E27FC236}">
                <a16:creationId xmlns:a16="http://schemas.microsoft.com/office/drawing/2014/main" id="{3D854A23-85DA-AA8F-18E5-9A5A5AA52DBA}"/>
              </a:ext>
            </a:extLst>
          </p:cNvPr>
          <p:cNvSpPr/>
          <p:nvPr/>
        </p:nvSpPr>
        <p:spPr>
          <a:xfrm>
            <a:off x="8193897" y="719504"/>
            <a:ext cx="3307487" cy="46875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Our services encompass a range of products and consulting activities aimed at preventing money laundering and fraud, ensuring the successful implementation of a comprehensive Financial Crime Prevention Framework.</a:t>
            </a:r>
            <a:endParaRPr lang="en-US" dirty="0"/>
          </a:p>
        </p:txBody>
      </p:sp>
      <p:sp>
        <p:nvSpPr>
          <p:cNvPr id="12" name="TextBox 11">
            <a:extLst>
              <a:ext uri="{FF2B5EF4-FFF2-40B4-BE49-F238E27FC236}">
                <a16:creationId xmlns:a16="http://schemas.microsoft.com/office/drawing/2014/main" id="{D6A617C4-5784-2EDA-E194-B613C4D20467}"/>
              </a:ext>
            </a:extLst>
          </p:cNvPr>
          <p:cNvSpPr txBox="1"/>
          <p:nvPr/>
        </p:nvSpPr>
        <p:spPr>
          <a:xfrm>
            <a:off x="8365957" y="866716"/>
            <a:ext cx="3135427" cy="369332"/>
          </a:xfrm>
          <a:prstGeom prst="rect">
            <a:avLst/>
          </a:prstGeom>
          <a:noFill/>
        </p:spPr>
        <p:txBody>
          <a:bodyPr wrap="square">
            <a:spAutoFit/>
          </a:bodyPr>
          <a:lstStyle/>
          <a:p>
            <a:pPr algn="ctr"/>
            <a:r>
              <a:rPr lang="en-US" b="1" dirty="0"/>
              <a:t>Fraud and crime prevention</a:t>
            </a:r>
          </a:p>
        </p:txBody>
      </p:sp>
      <p:pic>
        <p:nvPicPr>
          <p:cNvPr id="19" name="Picture 18" descr="A person in a suit touching a screen&#10;&#10;Description automatically generated">
            <a:extLst>
              <a:ext uri="{FF2B5EF4-FFF2-40B4-BE49-F238E27FC236}">
                <a16:creationId xmlns:a16="http://schemas.microsoft.com/office/drawing/2014/main" id="{DE5E68E6-6983-225D-05FB-D345758EE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7046" y="1450903"/>
            <a:ext cx="1560195" cy="1051560"/>
          </a:xfrm>
          <a:prstGeom prst="rect">
            <a:avLst/>
          </a:prstGeom>
        </p:spPr>
      </p:pic>
      <p:sp>
        <p:nvSpPr>
          <p:cNvPr id="21" name="TextBox 20">
            <a:extLst>
              <a:ext uri="{FF2B5EF4-FFF2-40B4-BE49-F238E27FC236}">
                <a16:creationId xmlns:a16="http://schemas.microsoft.com/office/drawing/2014/main" id="{B9B4C042-71C4-FD09-48DC-EA74FCBB558D}"/>
              </a:ext>
            </a:extLst>
          </p:cNvPr>
          <p:cNvSpPr txBox="1"/>
          <p:nvPr/>
        </p:nvSpPr>
        <p:spPr>
          <a:xfrm>
            <a:off x="8315008" y="2502463"/>
            <a:ext cx="3221456" cy="2308324"/>
          </a:xfrm>
          <a:prstGeom prst="rect">
            <a:avLst/>
          </a:prstGeom>
          <a:noFill/>
        </p:spPr>
        <p:txBody>
          <a:bodyPr wrap="square">
            <a:spAutoFit/>
          </a:bodyPr>
          <a:lstStyle/>
          <a:p>
            <a:r>
              <a:rPr lang="en-US" dirty="0"/>
              <a:t>Our services encompass a range of products and consulting activities aimed at preventing money laundering and fraud, ensuring the successful implementation of a comprehensive Financial Crime Prevention Framework.</a:t>
            </a:r>
          </a:p>
        </p:txBody>
      </p:sp>
      <p:pic>
        <p:nvPicPr>
          <p:cNvPr id="23" name="Picture 22" descr="A blue and black illustration of a factory&#10;&#10;Description automatically generated">
            <a:extLst>
              <a:ext uri="{FF2B5EF4-FFF2-40B4-BE49-F238E27FC236}">
                <a16:creationId xmlns:a16="http://schemas.microsoft.com/office/drawing/2014/main" id="{667DC106-1AC8-9CEB-D673-D9508C7EA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350" y="1479117"/>
            <a:ext cx="1884045" cy="1051560"/>
          </a:xfrm>
          <a:prstGeom prst="rect">
            <a:avLst/>
          </a:prstGeom>
        </p:spPr>
      </p:pic>
      <p:pic>
        <p:nvPicPr>
          <p:cNvPr id="25" name="Picture 24">
            <a:extLst>
              <a:ext uri="{FF2B5EF4-FFF2-40B4-BE49-F238E27FC236}">
                <a16:creationId xmlns:a16="http://schemas.microsoft.com/office/drawing/2014/main" id="{7B138898-EBD6-0F1A-EEE7-7057B5FFA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284" y="1479117"/>
            <a:ext cx="1239520" cy="1051560"/>
          </a:xfrm>
          <a:prstGeom prst="rect">
            <a:avLst/>
          </a:prstGeom>
        </p:spPr>
      </p:pic>
    </p:spTree>
    <p:extLst>
      <p:ext uri="{BB962C8B-B14F-4D97-AF65-F5344CB8AC3E}">
        <p14:creationId xmlns:p14="http://schemas.microsoft.com/office/powerpoint/2010/main" val="531437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ircular object with a circular object on it&#10;&#10;Description automatically generated">
            <a:extLst>
              <a:ext uri="{FF2B5EF4-FFF2-40B4-BE49-F238E27FC236}">
                <a16:creationId xmlns:a16="http://schemas.microsoft.com/office/drawing/2014/main" id="{A9D0CE75-E25A-3873-0E83-FAC89772BA7D}"/>
              </a:ext>
            </a:extLst>
          </p:cNvPr>
          <p:cNvPicPr>
            <a:picLocks noChangeAspect="1"/>
          </p:cNvPicPr>
          <p:nvPr/>
        </p:nvPicPr>
        <p:blipFill>
          <a:blip r:embed="rId2"/>
          <a:srcRect l="5938" r="5938"/>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482A439-43A7-87A2-48F8-55225C43C1B7}"/>
              </a:ext>
            </a:extLst>
          </p:cNvPr>
          <p:cNvSpPr txBox="1"/>
          <p:nvPr/>
        </p:nvSpPr>
        <p:spPr>
          <a:xfrm>
            <a:off x="125762" y="725214"/>
            <a:ext cx="7867356" cy="1849930"/>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4000">
                <a:latin typeface="+mj-lt"/>
                <a:ea typeface="+mj-ea"/>
                <a:cs typeface="+mj-cs"/>
              </a:rPr>
              <a:t>Continuous Integration of All Processes. Advancing Through Code and Culture</a:t>
            </a:r>
          </a:p>
        </p:txBody>
      </p:sp>
      <p:sp>
        <p:nvSpPr>
          <p:cNvPr id="15" name="TextBox 14">
            <a:extLst>
              <a:ext uri="{FF2B5EF4-FFF2-40B4-BE49-F238E27FC236}">
                <a16:creationId xmlns:a16="http://schemas.microsoft.com/office/drawing/2014/main" id="{174F1F16-9066-3D46-6EA2-51BE82921508}"/>
              </a:ext>
            </a:extLst>
          </p:cNvPr>
          <p:cNvSpPr txBox="1"/>
          <p:nvPr/>
        </p:nvSpPr>
        <p:spPr>
          <a:xfrm>
            <a:off x="78541" y="78883"/>
            <a:ext cx="2525763" cy="369332"/>
          </a:xfrm>
          <a:prstGeom prst="rect">
            <a:avLst/>
          </a:prstGeom>
          <a:noFill/>
        </p:spPr>
        <p:txBody>
          <a:bodyPr wrap="square">
            <a:spAutoFit/>
          </a:bodyPr>
          <a:lstStyle/>
          <a:p>
            <a:r>
              <a:rPr lang="en-US" b="1" dirty="0">
                <a:effectLst/>
              </a:rPr>
              <a:t>DEVOPS page</a:t>
            </a:r>
          </a:p>
        </p:txBody>
      </p:sp>
      <p:sp>
        <p:nvSpPr>
          <p:cNvPr id="18" name="TextBox 17">
            <a:extLst>
              <a:ext uri="{FF2B5EF4-FFF2-40B4-BE49-F238E27FC236}">
                <a16:creationId xmlns:a16="http://schemas.microsoft.com/office/drawing/2014/main" id="{19A00B6D-6C0A-7D6C-7E66-13AFADB42EBD}"/>
              </a:ext>
            </a:extLst>
          </p:cNvPr>
          <p:cNvSpPr txBox="1"/>
          <p:nvPr/>
        </p:nvSpPr>
        <p:spPr>
          <a:xfrm>
            <a:off x="234388" y="2852143"/>
            <a:ext cx="6140368" cy="2585323"/>
          </a:xfrm>
          <a:prstGeom prst="rect">
            <a:avLst/>
          </a:prstGeom>
          <a:noFill/>
        </p:spPr>
        <p:txBody>
          <a:bodyPr wrap="square">
            <a:spAutoFit/>
          </a:bodyPr>
          <a:lstStyle/>
          <a:p>
            <a:r>
              <a:rPr lang="en-US" dirty="0"/>
              <a:t>At </a:t>
            </a:r>
            <a:r>
              <a:rPr lang="en-US" dirty="0" err="1"/>
              <a:t>Nextech</a:t>
            </a:r>
            <a:r>
              <a:rPr lang="en-US" dirty="0"/>
              <a:t>, we support organizations globally in enhancing their DevOps capabilities. We ideate, architect, develop, test, safeguard, and automate the software development process, creating custom industry-specific solutions that delight customers and drive intelligent enterprises. For years, we have been leaders in Global Nearshore software engineering services, helping our clients worldwide build and evolve reliable software solutions to continuously deliver value.</a:t>
            </a:r>
          </a:p>
        </p:txBody>
      </p:sp>
    </p:spTree>
    <p:extLst>
      <p:ext uri="{BB962C8B-B14F-4D97-AF65-F5344CB8AC3E}">
        <p14:creationId xmlns:p14="http://schemas.microsoft.com/office/powerpoint/2010/main" val="279502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6CE7AF-849E-FCDA-4632-BBDAA94900D4}"/>
              </a:ext>
            </a:extLst>
          </p:cNvPr>
          <p:cNvSpPr txBox="1"/>
          <p:nvPr/>
        </p:nvSpPr>
        <p:spPr>
          <a:xfrm>
            <a:off x="408008" y="515602"/>
            <a:ext cx="6094070" cy="400110"/>
          </a:xfrm>
          <a:prstGeom prst="rect">
            <a:avLst/>
          </a:prstGeom>
          <a:noFill/>
        </p:spPr>
        <p:txBody>
          <a:bodyPr wrap="square">
            <a:spAutoFit/>
          </a:bodyPr>
          <a:lstStyle/>
          <a:p>
            <a:r>
              <a:rPr lang="en-US" sz="2000" dirty="0"/>
              <a:t>Excellence, Agility, and Scalable Automation</a:t>
            </a:r>
          </a:p>
        </p:txBody>
      </p:sp>
      <p:sp>
        <p:nvSpPr>
          <p:cNvPr id="5" name="TextBox 4">
            <a:extLst>
              <a:ext uri="{FF2B5EF4-FFF2-40B4-BE49-F238E27FC236}">
                <a16:creationId xmlns:a16="http://schemas.microsoft.com/office/drawing/2014/main" id="{F32077D1-5B14-73FB-73C7-B97388BA7A99}"/>
              </a:ext>
            </a:extLst>
          </p:cNvPr>
          <p:cNvSpPr txBox="1"/>
          <p:nvPr/>
        </p:nvSpPr>
        <p:spPr>
          <a:xfrm>
            <a:off x="234388" y="915712"/>
            <a:ext cx="6698848" cy="2862322"/>
          </a:xfrm>
          <a:prstGeom prst="rect">
            <a:avLst/>
          </a:prstGeom>
          <a:noFill/>
        </p:spPr>
        <p:txBody>
          <a:bodyPr wrap="square">
            <a:spAutoFit/>
          </a:bodyPr>
          <a:lstStyle/>
          <a:p>
            <a:r>
              <a:rPr lang="en-US" dirty="0"/>
              <a:t>Our DevOps approach is built on a foundation of culture. By incorporating agile DevOps practices in every project, we aim to align our people, processes, and automation, ensuring quality and speed in our enterprise software solutions. We streamline development by breaking down silos, implementing automation, and expanding toolchains, leading to enhanced collaboration, maturity, and performance. As a trusted technology partner, </a:t>
            </a:r>
            <a:r>
              <a:rPr lang="en-US" dirty="0" err="1"/>
              <a:t>Nextech</a:t>
            </a:r>
            <a:r>
              <a:rPr lang="en-US" dirty="0"/>
              <a:t> can either complement your existing DevOps team or manage the DevOps practice as your continuous evolution partner.</a:t>
            </a:r>
          </a:p>
        </p:txBody>
      </p:sp>
      <p:sp>
        <p:nvSpPr>
          <p:cNvPr id="7" name="TextBox 6">
            <a:extLst>
              <a:ext uri="{FF2B5EF4-FFF2-40B4-BE49-F238E27FC236}">
                <a16:creationId xmlns:a16="http://schemas.microsoft.com/office/drawing/2014/main" id="{72325512-F379-1144-8D24-2DBDB6BD0C3C}"/>
              </a:ext>
            </a:extLst>
          </p:cNvPr>
          <p:cNvSpPr txBox="1"/>
          <p:nvPr/>
        </p:nvSpPr>
        <p:spPr>
          <a:xfrm>
            <a:off x="6890795" y="515602"/>
            <a:ext cx="5066817" cy="4524315"/>
          </a:xfrm>
          <a:prstGeom prst="rect">
            <a:avLst/>
          </a:prstGeom>
          <a:noFill/>
        </p:spPr>
        <p:txBody>
          <a:bodyPr wrap="square">
            <a:spAutoFit/>
          </a:bodyPr>
          <a:lstStyle/>
          <a:p>
            <a:r>
              <a:rPr lang="en-US" dirty="0" err="1"/>
              <a:t>Nextech's</a:t>
            </a:r>
            <a:r>
              <a:rPr lang="en-US" dirty="0"/>
              <a:t> DevOps practice offers the strategy, consulting, and coaching services essential for enterprise transformation. We foster an agile culture and establish processes that sustain high-performing teams focused on quality engineering.</a:t>
            </a:r>
          </a:p>
          <a:p>
            <a:pPr marL="285750" indent="-285750">
              <a:buFont typeface="Wingdings" panose="05000000000000000000" pitchFamily="2" charset="2"/>
              <a:buChar char="Ø"/>
            </a:pPr>
            <a:r>
              <a:rPr lang="en-US" dirty="0"/>
              <a:t>Deliver with confidence. Achieve continuous value across the entire enterprise and enhance delivery capabilities.</a:t>
            </a:r>
          </a:p>
          <a:p>
            <a:pPr marL="285750" indent="-285750">
              <a:buFont typeface="Wingdings" panose="05000000000000000000" pitchFamily="2" charset="2"/>
              <a:buChar char="Ø"/>
            </a:pPr>
            <a:r>
              <a:rPr lang="en-US" dirty="0"/>
              <a:t>Dramatically shorten the time to market for new digital initiatives.</a:t>
            </a:r>
          </a:p>
          <a:p>
            <a:pPr marL="285750" indent="-285750">
              <a:buFont typeface="Wingdings" panose="05000000000000000000" pitchFamily="2" charset="2"/>
              <a:buChar char="Ø"/>
            </a:pPr>
            <a:r>
              <a:rPr lang="en-US" dirty="0"/>
              <a:t>Reach new maturity levels with automated tools and practices.</a:t>
            </a:r>
          </a:p>
          <a:p>
            <a:pPr marL="285750" indent="-285750">
              <a:buFont typeface="Wingdings" panose="05000000000000000000" pitchFamily="2" charset="2"/>
              <a:buChar char="Ø"/>
            </a:pPr>
            <a:r>
              <a:rPr lang="en-US" dirty="0"/>
              <a:t>Boost production speed and code quality through automated testing and quality assurance</a:t>
            </a:r>
          </a:p>
        </p:txBody>
      </p:sp>
      <p:sp>
        <p:nvSpPr>
          <p:cNvPr id="8" name="Rectangle: Rounded Corners 7">
            <a:extLst>
              <a:ext uri="{FF2B5EF4-FFF2-40B4-BE49-F238E27FC236}">
                <a16:creationId xmlns:a16="http://schemas.microsoft.com/office/drawing/2014/main" id="{AF20790D-E7D5-8F3E-253E-C3313EDD6CAF}"/>
              </a:ext>
            </a:extLst>
          </p:cNvPr>
          <p:cNvSpPr/>
          <p:nvPr/>
        </p:nvSpPr>
        <p:spPr>
          <a:xfrm>
            <a:off x="2152891" y="5451676"/>
            <a:ext cx="3044142" cy="4906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Talk to our DevOps Team</a:t>
            </a:r>
          </a:p>
        </p:txBody>
      </p:sp>
    </p:spTree>
    <p:extLst>
      <p:ext uri="{BB962C8B-B14F-4D97-AF65-F5344CB8AC3E}">
        <p14:creationId xmlns:p14="http://schemas.microsoft.com/office/powerpoint/2010/main" val="2618858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E98D7-A3EB-1785-B922-1C2572F87B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41B9B9F-3B84-6646-B89A-ECF0609B5F2C}"/>
              </a:ext>
            </a:extLst>
          </p:cNvPr>
          <p:cNvSpPr txBox="1"/>
          <p:nvPr/>
        </p:nvSpPr>
        <p:spPr>
          <a:xfrm>
            <a:off x="4906702" y="318833"/>
            <a:ext cx="1189298" cy="369332"/>
          </a:xfrm>
          <a:prstGeom prst="rect">
            <a:avLst/>
          </a:prstGeom>
          <a:noFill/>
        </p:spPr>
        <p:txBody>
          <a:bodyPr wrap="square">
            <a:spAutoFit/>
          </a:bodyPr>
          <a:lstStyle/>
          <a:p>
            <a:r>
              <a:rPr lang="en-US" dirty="0"/>
              <a:t>Services</a:t>
            </a:r>
          </a:p>
        </p:txBody>
      </p:sp>
      <p:sp>
        <p:nvSpPr>
          <p:cNvPr id="4" name="Rectangle 3">
            <a:extLst>
              <a:ext uri="{FF2B5EF4-FFF2-40B4-BE49-F238E27FC236}">
                <a16:creationId xmlns:a16="http://schemas.microsoft.com/office/drawing/2014/main" id="{903AEC83-A699-A7F0-861F-C09F4943E2AF}"/>
              </a:ext>
            </a:extLst>
          </p:cNvPr>
          <p:cNvSpPr/>
          <p:nvPr/>
        </p:nvSpPr>
        <p:spPr>
          <a:xfrm>
            <a:off x="690615" y="724752"/>
            <a:ext cx="3135428" cy="60464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E81ED04-21B0-4E8E-EF78-E811E96220AF}"/>
              </a:ext>
            </a:extLst>
          </p:cNvPr>
          <p:cNvSpPr txBox="1"/>
          <p:nvPr/>
        </p:nvSpPr>
        <p:spPr>
          <a:xfrm>
            <a:off x="799039" y="2779462"/>
            <a:ext cx="3027002" cy="3991728"/>
          </a:xfrm>
          <a:prstGeom prst="rect">
            <a:avLst/>
          </a:prstGeom>
          <a:noFill/>
        </p:spPr>
        <p:txBody>
          <a:bodyPr wrap="square">
            <a:spAutoFit/>
          </a:bodyPr>
          <a:lstStyle/>
          <a:p>
            <a:pPr rtl="0"/>
            <a:r>
              <a:rPr lang="en-US" sz="1400" dirty="0" err="1"/>
              <a:t>Nextech's</a:t>
            </a:r>
            <a:r>
              <a:rPr lang="en-US" sz="1400" dirty="0"/>
              <a:t> DevOps Consulting and Strategy services offer a tailored approach to accelerate your software delivery. We begin with a thorough assessment of your current processes, pinpointing bottlenecks and areas for improvement. Our experts then collaborate with your teams to craft a customized DevOps roadmap, outlining a phased transformation. This includes defining key metrics, selecting the right tools, and establishing a strategy for cultural change. Ultimately, </a:t>
            </a:r>
            <a:r>
              <a:rPr lang="en-US" sz="1400" dirty="0" err="1"/>
              <a:t>Nextech</a:t>
            </a:r>
            <a:r>
              <a:rPr lang="en-US" sz="1400" dirty="0"/>
              <a:t> empowers your teams to achieve faster releases, higher quality, and greater business agility.</a:t>
            </a:r>
            <a:endParaRPr lang="en-US" sz="1400" dirty="0">
              <a:effectLst/>
            </a:endParaRPr>
          </a:p>
        </p:txBody>
      </p:sp>
      <p:sp>
        <p:nvSpPr>
          <p:cNvPr id="6" name="TextBox 5">
            <a:extLst>
              <a:ext uri="{FF2B5EF4-FFF2-40B4-BE49-F238E27FC236}">
                <a16:creationId xmlns:a16="http://schemas.microsoft.com/office/drawing/2014/main" id="{00D483EC-65DC-72BE-D301-775F2C0A0A4F}"/>
              </a:ext>
            </a:extLst>
          </p:cNvPr>
          <p:cNvSpPr txBox="1"/>
          <p:nvPr/>
        </p:nvSpPr>
        <p:spPr>
          <a:xfrm>
            <a:off x="799039" y="866716"/>
            <a:ext cx="3027003" cy="646331"/>
          </a:xfrm>
          <a:prstGeom prst="rect">
            <a:avLst/>
          </a:prstGeom>
          <a:noFill/>
        </p:spPr>
        <p:txBody>
          <a:bodyPr wrap="square">
            <a:spAutoFit/>
          </a:bodyPr>
          <a:lstStyle/>
          <a:p>
            <a:pPr algn="ctr"/>
            <a:r>
              <a:rPr lang="en-US" dirty="0"/>
              <a:t>DevOps Consulting and Strategy</a:t>
            </a:r>
            <a:endParaRPr lang="en-US" b="1" dirty="0"/>
          </a:p>
        </p:txBody>
      </p:sp>
      <p:sp>
        <p:nvSpPr>
          <p:cNvPr id="8" name="Rectangle 7">
            <a:extLst>
              <a:ext uri="{FF2B5EF4-FFF2-40B4-BE49-F238E27FC236}">
                <a16:creationId xmlns:a16="http://schemas.microsoft.com/office/drawing/2014/main" id="{0F3B22B8-41B8-935E-3F87-F8F3B3ACBC11}"/>
              </a:ext>
            </a:extLst>
          </p:cNvPr>
          <p:cNvSpPr/>
          <p:nvPr/>
        </p:nvSpPr>
        <p:spPr>
          <a:xfrm>
            <a:off x="4237027" y="799987"/>
            <a:ext cx="3632129" cy="58959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3C82875-335A-6079-D507-9E80F4233F0F}"/>
              </a:ext>
            </a:extLst>
          </p:cNvPr>
          <p:cNvSpPr txBox="1"/>
          <p:nvPr/>
        </p:nvSpPr>
        <p:spPr>
          <a:xfrm>
            <a:off x="4267998" y="2568849"/>
            <a:ext cx="3437989" cy="3970318"/>
          </a:xfrm>
          <a:prstGeom prst="rect">
            <a:avLst/>
          </a:prstGeom>
          <a:noFill/>
        </p:spPr>
        <p:txBody>
          <a:bodyPr wrap="square">
            <a:spAutoFit/>
          </a:bodyPr>
          <a:lstStyle/>
          <a:p>
            <a:r>
              <a:rPr lang="en-US" sz="1400" dirty="0" err="1"/>
              <a:t>Nextech</a:t>
            </a:r>
            <a:r>
              <a:rPr lang="en-US" sz="1400" dirty="0"/>
              <a:t> empowers organizations to embrace Infrastructure as Code (</a:t>
            </a:r>
            <a:r>
              <a:rPr lang="en-US" sz="1400" dirty="0" err="1"/>
              <a:t>IaC</a:t>
            </a:r>
            <a:r>
              <a:rPr lang="en-US" sz="1400" dirty="0"/>
              <a:t>) for streamlined and automated infrastructure management. Our experts help you transition from manual provisioning to codified infrastructure, using tools like Terraform, Ansible, and CloudFormation. We assist in defining and managing your infrastructure through code, enabling version control, repeatability, and faster deployments. By implementing </a:t>
            </a:r>
            <a:r>
              <a:rPr lang="en-US" sz="1400" dirty="0" err="1"/>
              <a:t>IaC</a:t>
            </a:r>
            <a:r>
              <a:rPr lang="en-US" sz="1400" dirty="0"/>
              <a:t>, </a:t>
            </a:r>
            <a:r>
              <a:rPr lang="en-US" sz="1400" dirty="0" err="1"/>
              <a:t>Nextech</a:t>
            </a:r>
            <a:r>
              <a:rPr lang="en-US" sz="1400" dirty="0"/>
              <a:t> helps you reduce errors, improve consistency across environments, and achieve greater agility in responding to changing business needs. This results in efficient resource utilization, reduced costs, and a more robust and scalable infrastructure</a:t>
            </a:r>
          </a:p>
        </p:txBody>
      </p:sp>
      <p:sp>
        <p:nvSpPr>
          <p:cNvPr id="10" name="TextBox 9">
            <a:extLst>
              <a:ext uri="{FF2B5EF4-FFF2-40B4-BE49-F238E27FC236}">
                <a16:creationId xmlns:a16="http://schemas.microsoft.com/office/drawing/2014/main" id="{916E45B1-4B03-C425-B4A0-6FAD24E69443}"/>
              </a:ext>
            </a:extLst>
          </p:cNvPr>
          <p:cNvSpPr txBox="1"/>
          <p:nvPr/>
        </p:nvSpPr>
        <p:spPr>
          <a:xfrm>
            <a:off x="4473490" y="866716"/>
            <a:ext cx="3027003" cy="369332"/>
          </a:xfrm>
          <a:prstGeom prst="rect">
            <a:avLst/>
          </a:prstGeom>
          <a:noFill/>
        </p:spPr>
        <p:txBody>
          <a:bodyPr wrap="square">
            <a:spAutoFit/>
          </a:bodyPr>
          <a:lstStyle/>
          <a:p>
            <a:pPr algn="ctr"/>
            <a:r>
              <a:rPr lang="en-US" dirty="0"/>
              <a:t>Infrastructure as Code (</a:t>
            </a:r>
            <a:r>
              <a:rPr lang="en-US" dirty="0" err="1"/>
              <a:t>IaC</a:t>
            </a:r>
            <a:r>
              <a:rPr lang="en-US" dirty="0"/>
              <a:t>)</a:t>
            </a:r>
            <a:endParaRPr lang="en-US" b="1" dirty="0"/>
          </a:p>
        </p:txBody>
      </p:sp>
      <p:sp>
        <p:nvSpPr>
          <p:cNvPr id="12" name="Rectangle 11">
            <a:extLst>
              <a:ext uri="{FF2B5EF4-FFF2-40B4-BE49-F238E27FC236}">
                <a16:creationId xmlns:a16="http://schemas.microsoft.com/office/drawing/2014/main" id="{CA703299-FFF5-E223-F51E-DBF398D867E5}"/>
              </a:ext>
            </a:extLst>
          </p:cNvPr>
          <p:cNvSpPr/>
          <p:nvPr/>
        </p:nvSpPr>
        <p:spPr>
          <a:xfrm>
            <a:off x="8171718" y="724752"/>
            <a:ext cx="3923825" cy="52665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89F8C21-854B-98DD-3187-D728648A9852}"/>
              </a:ext>
            </a:extLst>
          </p:cNvPr>
          <p:cNvSpPr txBox="1"/>
          <p:nvPr/>
        </p:nvSpPr>
        <p:spPr>
          <a:xfrm>
            <a:off x="8280143" y="2736940"/>
            <a:ext cx="3815400" cy="2893100"/>
          </a:xfrm>
          <a:prstGeom prst="rect">
            <a:avLst/>
          </a:prstGeom>
          <a:noFill/>
        </p:spPr>
        <p:txBody>
          <a:bodyPr wrap="square">
            <a:spAutoFit/>
          </a:bodyPr>
          <a:lstStyle/>
          <a:p>
            <a:endParaRPr lang="en-US" sz="1400" dirty="0"/>
          </a:p>
          <a:p>
            <a:pPr rtl="0"/>
            <a:r>
              <a:rPr lang="en-US" sz="1400" dirty="0" err="1">
                <a:effectLst/>
              </a:rPr>
              <a:t>Nextech</a:t>
            </a:r>
            <a:r>
              <a:rPr lang="en-US" sz="1400" dirty="0">
                <a:effectLst/>
              </a:rPr>
              <a:t> integrates security seamlessly into your development lifecycle with </a:t>
            </a:r>
            <a:r>
              <a:rPr lang="en-US" sz="1400" dirty="0" err="1">
                <a:effectLst/>
              </a:rPr>
              <a:t>DevSecOps</a:t>
            </a:r>
            <a:r>
              <a:rPr lang="en-US" sz="1400" dirty="0">
                <a:effectLst/>
              </a:rPr>
              <a:t> practices. We automate security testing and analysis within your CI/CD pipeline, identifying vulnerabilities early and preventing costly breaches. Our approach includes robust vulnerability management to proactively address security risks in both applications and infrastructure. By "shifting left" and embedding security throughout the development process, </a:t>
            </a:r>
            <a:r>
              <a:rPr lang="en-US" sz="1400" dirty="0" err="1">
                <a:effectLst/>
              </a:rPr>
              <a:t>Nextech</a:t>
            </a:r>
            <a:r>
              <a:rPr lang="en-US" sz="1400" dirty="0">
                <a:effectLst/>
              </a:rPr>
              <a:t> helps you build secure and resilient systems.</a:t>
            </a:r>
          </a:p>
        </p:txBody>
      </p:sp>
      <p:sp>
        <p:nvSpPr>
          <p:cNvPr id="14" name="TextBox 13">
            <a:extLst>
              <a:ext uri="{FF2B5EF4-FFF2-40B4-BE49-F238E27FC236}">
                <a16:creationId xmlns:a16="http://schemas.microsoft.com/office/drawing/2014/main" id="{F024E84E-F16A-3877-F873-F58B7050C046}"/>
              </a:ext>
            </a:extLst>
          </p:cNvPr>
          <p:cNvSpPr txBox="1"/>
          <p:nvPr/>
        </p:nvSpPr>
        <p:spPr>
          <a:xfrm>
            <a:off x="8280143" y="866716"/>
            <a:ext cx="3027003" cy="646331"/>
          </a:xfrm>
          <a:prstGeom prst="rect">
            <a:avLst/>
          </a:prstGeom>
          <a:noFill/>
        </p:spPr>
        <p:txBody>
          <a:bodyPr wrap="square">
            <a:spAutoFit/>
          </a:bodyPr>
          <a:lstStyle/>
          <a:p>
            <a:pPr algn="ctr"/>
            <a:r>
              <a:rPr lang="en-US" dirty="0"/>
              <a:t>Security Integration (</a:t>
            </a:r>
            <a:r>
              <a:rPr lang="en-US" dirty="0" err="1"/>
              <a:t>DevSecOps</a:t>
            </a:r>
            <a:r>
              <a:rPr lang="en-US" dirty="0"/>
              <a:t>)</a:t>
            </a:r>
            <a:endParaRPr lang="en-US" b="1" dirty="0"/>
          </a:p>
        </p:txBody>
      </p:sp>
      <p:pic>
        <p:nvPicPr>
          <p:cNvPr id="16" name="Picture 15">
            <a:extLst>
              <a:ext uri="{FF2B5EF4-FFF2-40B4-BE49-F238E27FC236}">
                <a16:creationId xmlns:a16="http://schemas.microsoft.com/office/drawing/2014/main" id="{0C8A1FF7-E199-F9C7-F4BC-38A85B235035}"/>
              </a:ext>
            </a:extLst>
          </p:cNvPr>
          <p:cNvPicPr>
            <a:picLocks noChangeAspect="1"/>
          </p:cNvPicPr>
          <p:nvPr/>
        </p:nvPicPr>
        <p:blipFill>
          <a:blip r:embed="rId2"/>
          <a:stretch>
            <a:fillRect/>
          </a:stretch>
        </p:blipFill>
        <p:spPr>
          <a:xfrm>
            <a:off x="1039129" y="1479117"/>
            <a:ext cx="2438400" cy="1051560"/>
          </a:xfrm>
          <a:prstGeom prst="rect">
            <a:avLst/>
          </a:prstGeom>
        </p:spPr>
      </p:pic>
      <p:pic>
        <p:nvPicPr>
          <p:cNvPr id="18" name="Picture 17" descr="A computer screen with white text&#10;&#10;Description automatically generated">
            <a:extLst>
              <a:ext uri="{FF2B5EF4-FFF2-40B4-BE49-F238E27FC236}">
                <a16:creationId xmlns:a16="http://schemas.microsoft.com/office/drawing/2014/main" id="{5A76B83F-70D6-BB97-222E-69C8B7B39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889" y="1311115"/>
            <a:ext cx="1288806" cy="1051560"/>
          </a:xfrm>
          <a:prstGeom prst="rect">
            <a:avLst/>
          </a:prstGeom>
        </p:spPr>
      </p:pic>
      <p:pic>
        <p:nvPicPr>
          <p:cNvPr id="19" name="Picture 18">
            <a:extLst>
              <a:ext uri="{FF2B5EF4-FFF2-40B4-BE49-F238E27FC236}">
                <a16:creationId xmlns:a16="http://schemas.microsoft.com/office/drawing/2014/main" id="{81C8B552-7BC7-873A-4047-69A6161C7C25}"/>
              </a:ext>
            </a:extLst>
          </p:cNvPr>
          <p:cNvPicPr>
            <a:picLocks noChangeAspect="1"/>
          </p:cNvPicPr>
          <p:nvPr/>
        </p:nvPicPr>
        <p:blipFill>
          <a:blip r:embed="rId4"/>
          <a:stretch>
            <a:fillRect/>
          </a:stretch>
        </p:blipFill>
        <p:spPr>
          <a:xfrm>
            <a:off x="8979018" y="1622951"/>
            <a:ext cx="1629252" cy="1051560"/>
          </a:xfrm>
          <a:prstGeom prst="rect">
            <a:avLst/>
          </a:prstGeom>
        </p:spPr>
      </p:pic>
    </p:spTree>
    <p:extLst>
      <p:ext uri="{BB962C8B-B14F-4D97-AF65-F5344CB8AC3E}">
        <p14:creationId xmlns:p14="http://schemas.microsoft.com/office/powerpoint/2010/main" val="3025860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13DC1-747A-5779-4D9B-62A7E187738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49567-0213-40A2-902F-6828F5CC796D}"/>
              </a:ext>
            </a:extLst>
          </p:cNvPr>
          <p:cNvSpPr/>
          <p:nvPr/>
        </p:nvSpPr>
        <p:spPr>
          <a:xfrm>
            <a:off x="690615" y="724752"/>
            <a:ext cx="3424194" cy="6025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9D0D13-5F20-9252-A0F3-55ED10314A45}"/>
              </a:ext>
            </a:extLst>
          </p:cNvPr>
          <p:cNvSpPr txBox="1"/>
          <p:nvPr/>
        </p:nvSpPr>
        <p:spPr>
          <a:xfrm>
            <a:off x="799038" y="2779462"/>
            <a:ext cx="3194227" cy="3539430"/>
          </a:xfrm>
          <a:prstGeom prst="rect">
            <a:avLst/>
          </a:prstGeom>
          <a:noFill/>
        </p:spPr>
        <p:txBody>
          <a:bodyPr wrap="square">
            <a:spAutoFit/>
          </a:bodyPr>
          <a:lstStyle/>
          <a:p>
            <a:endParaRPr lang="en-US" sz="1400" dirty="0"/>
          </a:p>
          <a:p>
            <a:pPr rtl="0"/>
            <a:r>
              <a:rPr lang="en-US" sz="1400" dirty="0" err="1">
                <a:effectLst/>
              </a:rPr>
              <a:t>Nextech's</a:t>
            </a:r>
            <a:r>
              <a:rPr lang="en-US" sz="1400" dirty="0">
                <a:effectLst/>
              </a:rPr>
              <a:t> Cloud Services and Migration expertise helps businesses seamlessly transition to and thrive in the cloud. We offer comprehensive cloud migration services, moving your applications and infrastructure to leading platforms like AWS, Azure, and GCP. Our team also specializes in cloud-native development, building modern, scalable applications using containers and serverless technologies. Finally, we provide cloud optimization services to ensure cost-efficiency and peak performance of your cloud environment.</a:t>
            </a:r>
          </a:p>
        </p:txBody>
      </p:sp>
      <p:sp>
        <p:nvSpPr>
          <p:cNvPr id="4" name="TextBox 3">
            <a:extLst>
              <a:ext uri="{FF2B5EF4-FFF2-40B4-BE49-F238E27FC236}">
                <a16:creationId xmlns:a16="http://schemas.microsoft.com/office/drawing/2014/main" id="{85C7263F-CF24-E493-DE16-D8729CED66F2}"/>
              </a:ext>
            </a:extLst>
          </p:cNvPr>
          <p:cNvSpPr txBox="1"/>
          <p:nvPr/>
        </p:nvSpPr>
        <p:spPr>
          <a:xfrm>
            <a:off x="799039" y="866716"/>
            <a:ext cx="3027003" cy="646331"/>
          </a:xfrm>
          <a:prstGeom prst="rect">
            <a:avLst/>
          </a:prstGeom>
          <a:noFill/>
        </p:spPr>
        <p:txBody>
          <a:bodyPr wrap="square">
            <a:spAutoFit/>
          </a:bodyPr>
          <a:lstStyle/>
          <a:p>
            <a:pPr algn="ctr"/>
            <a:r>
              <a:rPr lang="en-US" b="1" dirty="0"/>
              <a:t>Cloud Services and Migration</a:t>
            </a:r>
          </a:p>
        </p:txBody>
      </p:sp>
      <p:sp>
        <p:nvSpPr>
          <p:cNvPr id="6" name="Rectangle 5">
            <a:extLst>
              <a:ext uri="{FF2B5EF4-FFF2-40B4-BE49-F238E27FC236}">
                <a16:creationId xmlns:a16="http://schemas.microsoft.com/office/drawing/2014/main" id="{E282C934-3A6C-AAD1-5F62-24317DE9FC68}"/>
              </a:ext>
            </a:extLst>
          </p:cNvPr>
          <p:cNvSpPr/>
          <p:nvPr/>
        </p:nvSpPr>
        <p:spPr>
          <a:xfrm>
            <a:off x="4309777" y="866716"/>
            <a:ext cx="3478648" cy="54521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DB92175-3BE9-2866-8D79-2975C1C66C83}"/>
              </a:ext>
            </a:extLst>
          </p:cNvPr>
          <p:cNvSpPr txBox="1"/>
          <p:nvPr/>
        </p:nvSpPr>
        <p:spPr>
          <a:xfrm>
            <a:off x="4418201" y="2921426"/>
            <a:ext cx="2918580" cy="3323987"/>
          </a:xfrm>
          <a:prstGeom prst="rect">
            <a:avLst/>
          </a:prstGeom>
          <a:noFill/>
        </p:spPr>
        <p:txBody>
          <a:bodyPr wrap="square">
            <a:spAutoFit/>
          </a:bodyPr>
          <a:lstStyle/>
          <a:p>
            <a:r>
              <a:rPr lang="en-US" sz="1400" dirty="0" err="1"/>
              <a:t>Nextech's</a:t>
            </a:r>
            <a:r>
              <a:rPr lang="en-US" sz="1400" dirty="0"/>
              <a:t> Monitoring and Logging services provide comprehensive visibility into your application and infrastructure performance. We implement leading monitoring tools like Prometheus, Grafana, and the ELK stack to track key metrics and provide real-time insights. Our expertise extends to log management and analysis, centralizing logs for efficient troubleshooting, identifying potential issues proactively, and ultimately improving system reliability and uptime.</a:t>
            </a:r>
          </a:p>
        </p:txBody>
      </p:sp>
      <p:sp>
        <p:nvSpPr>
          <p:cNvPr id="8" name="TextBox 7">
            <a:extLst>
              <a:ext uri="{FF2B5EF4-FFF2-40B4-BE49-F238E27FC236}">
                <a16:creationId xmlns:a16="http://schemas.microsoft.com/office/drawing/2014/main" id="{5A51A3F0-15C4-8639-DB0E-8D8EE0EB17B5}"/>
              </a:ext>
            </a:extLst>
          </p:cNvPr>
          <p:cNvSpPr txBox="1"/>
          <p:nvPr/>
        </p:nvSpPr>
        <p:spPr>
          <a:xfrm>
            <a:off x="4418201" y="1008680"/>
            <a:ext cx="3027003" cy="369332"/>
          </a:xfrm>
          <a:prstGeom prst="rect">
            <a:avLst/>
          </a:prstGeom>
          <a:noFill/>
        </p:spPr>
        <p:txBody>
          <a:bodyPr wrap="square">
            <a:spAutoFit/>
          </a:bodyPr>
          <a:lstStyle/>
          <a:p>
            <a:pPr algn="ctr"/>
            <a:r>
              <a:rPr lang="en-US" dirty="0"/>
              <a:t>Monitoring and Logging</a:t>
            </a:r>
            <a:endParaRPr lang="en-US" b="1" dirty="0"/>
          </a:p>
        </p:txBody>
      </p:sp>
      <p:sp>
        <p:nvSpPr>
          <p:cNvPr id="10" name="Rectangle 9">
            <a:extLst>
              <a:ext uri="{FF2B5EF4-FFF2-40B4-BE49-F238E27FC236}">
                <a16:creationId xmlns:a16="http://schemas.microsoft.com/office/drawing/2014/main" id="{ED16FA5D-17A7-7DA6-DD6D-AB3E1C4CD1DF}"/>
              </a:ext>
            </a:extLst>
          </p:cNvPr>
          <p:cNvSpPr/>
          <p:nvPr/>
        </p:nvSpPr>
        <p:spPr>
          <a:xfrm>
            <a:off x="8077191" y="1008680"/>
            <a:ext cx="3315769" cy="46986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7DFCE2A-CD4B-5F80-F357-68BB239A4B5C}"/>
              </a:ext>
            </a:extLst>
          </p:cNvPr>
          <p:cNvSpPr txBox="1"/>
          <p:nvPr/>
        </p:nvSpPr>
        <p:spPr>
          <a:xfrm>
            <a:off x="8185616" y="3063390"/>
            <a:ext cx="2918580" cy="2462213"/>
          </a:xfrm>
          <a:prstGeom prst="rect">
            <a:avLst/>
          </a:prstGeom>
          <a:noFill/>
        </p:spPr>
        <p:txBody>
          <a:bodyPr wrap="square">
            <a:spAutoFit/>
          </a:bodyPr>
          <a:lstStyle/>
          <a:p>
            <a:endParaRPr lang="en-US" sz="1400" dirty="0"/>
          </a:p>
          <a:p>
            <a:pPr rtl="0"/>
            <a:r>
              <a:rPr lang="en-US" sz="1400" dirty="0">
                <a:effectLst/>
              </a:rPr>
              <a:t>Break free from the constraints of monolithic legacy systems by migrating to independently scalable and decentralized microservices. This modern approach enables rapid development of new features without the cumbersome, costly, and time-consuming processes associated with monolithic architectures.</a:t>
            </a:r>
          </a:p>
        </p:txBody>
      </p:sp>
      <p:sp>
        <p:nvSpPr>
          <p:cNvPr id="12" name="TextBox 11">
            <a:extLst>
              <a:ext uri="{FF2B5EF4-FFF2-40B4-BE49-F238E27FC236}">
                <a16:creationId xmlns:a16="http://schemas.microsoft.com/office/drawing/2014/main" id="{ED7507B7-07CF-F947-58F3-407B49FD322C}"/>
              </a:ext>
            </a:extLst>
          </p:cNvPr>
          <p:cNvSpPr txBox="1"/>
          <p:nvPr/>
        </p:nvSpPr>
        <p:spPr>
          <a:xfrm>
            <a:off x="8185616" y="1150644"/>
            <a:ext cx="3027003" cy="369332"/>
          </a:xfrm>
          <a:prstGeom prst="rect">
            <a:avLst/>
          </a:prstGeom>
          <a:noFill/>
        </p:spPr>
        <p:txBody>
          <a:bodyPr wrap="square">
            <a:spAutoFit/>
          </a:bodyPr>
          <a:lstStyle/>
          <a:p>
            <a:pPr algn="ctr"/>
            <a:r>
              <a:rPr lang="en-US" dirty="0"/>
              <a:t>Microservices</a:t>
            </a:r>
          </a:p>
        </p:txBody>
      </p:sp>
      <p:pic>
        <p:nvPicPr>
          <p:cNvPr id="15" name="Picture 14" descr="A cloud with many icons&#10;&#10;Description automatically generated with medium confidence">
            <a:extLst>
              <a:ext uri="{FF2B5EF4-FFF2-40B4-BE49-F238E27FC236}">
                <a16:creationId xmlns:a16="http://schemas.microsoft.com/office/drawing/2014/main" id="{84BA23F2-0CF3-B2F4-8098-FAEEBC27C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555" y="1581678"/>
            <a:ext cx="1578326" cy="1051560"/>
          </a:xfrm>
          <a:prstGeom prst="rect">
            <a:avLst/>
          </a:prstGeom>
        </p:spPr>
      </p:pic>
      <p:pic>
        <p:nvPicPr>
          <p:cNvPr id="17" name="Picture 16" descr="A person pointing at a screen&#10;&#10;Description automatically generated">
            <a:extLst>
              <a:ext uri="{FF2B5EF4-FFF2-40B4-BE49-F238E27FC236}">
                <a16:creationId xmlns:a16="http://schemas.microsoft.com/office/drawing/2014/main" id="{045DA530-4BA2-BC01-F9CA-47DD93963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749" y="1669479"/>
            <a:ext cx="1837137" cy="1051560"/>
          </a:xfrm>
          <a:prstGeom prst="rect">
            <a:avLst/>
          </a:prstGeom>
        </p:spPr>
      </p:pic>
      <p:pic>
        <p:nvPicPr>
          <p:cNvPr id="18" name="Picture 17">
            <a:extLst>
              <a:ext uri="{FF2B5EF4-FFF2-40B4-BE49-F238E27FC236}">
                <a16:creationId xmlns:a16="http://schemas.microsoft.com/office/drawing/2014/main" id="{9FE047E9-D3F9-EDF0-2276-D1FD2A4E4475}"/>
              </a:ext>
            </a:extLst>
          </p:cNvPr>
          <p:cNvPicPr>
            <a:picLocks noChangeAspect="1"/>
          </p:cNvPicPr>
          <p:nvPr/>
        </p:nvPicPr>
        <p:blipFill>
          <a:blip r:embed="rId4"/>
          <a:stretch>
            <a:fillRect/>
          </a:stretch>
        </p:blipFill>
        <p:spPr>
          <a:xfrm>
            <a:off x="8731786" y="1904402"/>
            <a:ext cx="1635760" cy="1051560"/>
          </a:xfrm>
          <a:prstGeom prst="rect">
            <a:avLst/>
          </a:prstGeom>
        </p:spPr>
      </p:pic>
    </p:spTree>
    <p:extLst>
      <p:ext uri="{BB962C8B-B14F-4D97-AF65-F5344CB8AC3E}">
        <p14:creationId xmlns:p14="http://schemas.microsoft.com/office/powerpoint/2010/main" val="1363155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3CD93-48B6-988C-2160-594BB63A6F8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14F9B3C-333B-0174-10F2-469A0AAD7CAB}"/>
              </a:ext>
            </a:extLst>
          </p:cNvPr>
          <p:cNvSpPr txBox="1"/>
          <p:nvPr/>
        </p:nvSpPr>
        <p:spPr>
          <a:xfrm>
            <a:off x="257538" y="281261"/>
            <a:ext cx="5838462" cy="6771084"/>
          </a:xfrm>
          <a:prstGeom prst="rect">
            <a:avLst/>
          </a:prstGeom>
          <a:noFill/>
        </p:spPr>
        <p:txBody>
          <a:bodyPr wrap="square">
            <a:spAutoFit/>
          </a:bodyPr>
          <a:lstStyle/>
          <a:p>
            <a:r>
              <a:rPr lang="en-US" sz="2000" dirty="0"/>
              <a:t>Leverage Proximity</a:t>
            </a:r>
          </a:p>
          <a:p>
            <a:endParaRPr lang="en-US" dirty="0"/>
          </a:p>
          <a:p>
            <a:r>
              <a:rPr lang="en-US" dirty="0"/>
              <a:t>As an initial step, the concept behind </a:t>
            </a:r>
            <a:r>
              <a:rPr lang="en-US" dirty="0" err="1"/>
              <a:t>Nextech’s</a:t>
            </a:r>
            <a:r>
              <a:rPr lang="en-US" dirty="0"/>
              <a:t> Offshore model was to address the challenges left by traditional on-site-only service delivery. This approach continues to be a key differentiator for </a:t>
            </a:r>
            <a:r>
              <a:rPr lang="en-US" dirty="0" err="1"/>
              <a:t>Nextech</a:t>
            </a:r>
            <a:r>
              <a:rPr lang="en-US" dirty="0"/>
              <a:t>, forming the foundation of our global services strategy.</a:t>
            </a:r>
          </a:p>
          <a:p>
            <a:endParaRPr lang="en-US" dirty="0"/>
          </a:p>
          <a:p>
            <a:r>
              <a:rPr lang="en-US" dirty="0"/>
              <a:t>The proximity component of the Offshore value proposition includes the following:</a:t>
            </a:r>
          </a:p>
          <a:p>
            <a:endParaRPr lang="en-US" dirty="0"/>
          </a:p>
          <a:p>
            <a:r>
              <a:rPr lang="en-US" dirty="0"/>
              <a:t>    Cost Optimization: Leverage offshore resources to significantly reduce operational expenses.</a:t>
            </a:r>
          </a:p>
          <a:p>
            <a:r>
              <a:rPr lang="en-US" dirty="0"/>
              <a:t>    Scalability: Quickly ramp up or scale down teams based on project demands with offshore flexibility.</a:t>
            </a:r>
          </a:p>
          <a:p>
            <a:r>
              <a:rPr lang="en-US" dirty="0"/>
              <a:t>    Time Zone Advantage: Utilize time zone differences for continuous productivity, ensuring round-the-clock delivery.</a:t>
            </a:r>
          </a:p>
          <a:p>
            <a:r>
              <a:rPr lang="en-US" dirty="0"/>
              <a:t>    Collaborative Tools: Employ advanced communication platforms to maintain seamless collaboration between on-site and offshore teams.</a:t>
            </a:r>
          </a:p>
          <a:p>
            <a:r>
              <a:rPr lang="en-US" dirty="0"/>
              <a:t>    Expertise Accessibility: Gain access to a broad pool of specialized talent located offshore, providing diverse technical capabilities.</a:t>
            </a:r>
          </a:p>
        </p:txBody>
      </p:sp>
      <p:pic>
        <p:nvPicPr>
          <p:cNvPr id="5" name="Picture 4">
            <a:extLst>
              <a:ext uri="{FF2B5EF4-FFF2-40B4-BE49-F238E27FC236}">
                <a16:creationId xmlns:a16="http://schemas.microsoft.com/office/drawing/2014/main" id="{7435401B-F6A0-B6A9-B51D-DA7222C1A271}"/>
              </a:ext>
            </a:extLst>
          </p:cNvPr>
          <p:cNvPicPr>
            <a:picLocks noChangeAspect="1"/>
          </p:cNvPicPr>
          <p:nvPr/>
        </p:nvPicPr>
        <p:blipFill>
          <a:blip r:embed="rId2"/>
          <a:stretch>
            <a:fillRect/>
          </a:stretch>
        </p:blipFill>
        <p:spPr>
          <a:xfrm>
            <a:off x="5988883" y="2254469"/>
            <a:ext cx="5945579" cy="3105807"/>
          </a:xfrm>
          <a:prstGeom prst="rect">
            <a:avLst/>
          </a:prstGeom>
        </p:spPr>
      </p:pic>
    </p:spTree>
    <p:extLst>
      <p:ext uri="{BB962C8B-B14F-4D97-AF65-F5344CB8AC3E}">
        <p14:creationId xmlns:p14="http://schemas.microsoft.com/office/powerpoint/2010/main" val="2516795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18AE81-0B63-811A-96D6-2D41029FA61B}"/>
            </a:ext>
          </a:extLst>
        </p:cNvPr>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Blue blocks and networks technology background">
            <a:extLst>
              <a:ext uri="{FF2B5EF4-FFF2-40B4-BE49-F238E27FC236}">
                <a16:creationId xmlns:a16="http://schemas.microsoft.com/office/drawing/2014/main" id="{5FE0CF37-07B1-338D-E43E-291704BF207A}"/>
              </a:ext>
            </a:extLst>
          </p:cNvPr>
          <p:cNvPicPr>
            <a:picLocks noChangeAspect="1"/>
          </p:cNvPicPr>
          <p:nvPr/>
        </p:nvPicPr>
        <p:blipFill>
          <a:blip r:embed="rId2"/>
          <a:srcRect b="-446"/>
          <a:stretch/>
        </p:blipFill>
        <p:spPr>
          <a:xfrm>
            <a:off x="-3047" y="10"/>
            <a:ext cx="12191999" cy="6857990"/>
          </a:xfrm>
          <a:prstGeom prst="rect">
            <a:avLst/>
          </a:prstGeom>
        </p:spPr>
      </p:pic>
      <p:sp>
        <p:nvSpPr>
          <p:cNvPr id="47" name="Rectangle 4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BC69465-EB14-71D3-F27A-E80FF033A4E3}"/>
              </a:ext>
            </a:extLst>
          </p:cNvPr>
          <p:cNvSpPr txBox="1"/>
          <p:nvPr/>
        </p:nvSpPr>
        <p:spPr>
          <a:xfrm>
            <a:off x="567160" y="0"/>
            <a:ext cx="3912244" cy="128270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nSpc>
                <a:spcPct val="90000"/>
              </a:lnSpc>
              <a:spcBef>
                <a:spcPct val="0"/>
              </a:spcBef>
              <a:spcAft>
                <a:spcPts val="600"/>
              </a:spcAft>
            </a:pPr>
            <a:r>
              <a:rPr lang="en-US" sz="4000" b="1" dirty="0">
                <a:solidFill>
                  <a:srgbClr val="FFFFFF"/>
                </a:solidFill>
                <a:effectLst/>
                <a:latin typeface="+mj-lt"/>
                <a:ea typeface="+mj-ea"/>
                <a:cs typeface="+mj-cs"/>
              </a:rPr>
              <a:t>DATA AND AI</a:t>
            </a:r>
          </a:p>
        </p:txBody>
      </p:sp>
      <p:sp>
        <p:nvSpPr>
          <p:cNvPr id="26" name="TextBox 25">
            <a:extLst>
              <a:ext uri="{FF2B5EF4-FFF2-40B4-BE49-F238E27FC236}">
                <a16:creationId xmlns:a16="http://schemas.microsoft.com/office/drawing/2014/main" id="{F0D599CE-7700-944B-91E0-0518908FE197}"/>
              </a:ext>
            </a:extLst>
          </p:cNvPr>
          <p:cNvSpPr txBox="1"/>
          <p:nvPr/>
        </p:nvSpPr>
        <p:spPr>
          <a:xfrm>
            <a:off x="5758097" y="1488252"/>
            <a:ext cx="5647989"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p>
            <a:pPr>
              <a:lnSpc>
                <a:spcPct val="90000"/>
              </a:lnSpc>
              <a:spcBef>
                <a:spcPts val="1000"/>
              </a:spcBef>
            </a:pPr>
            <a:r>
              <a:rPr lang="en-US" sz="2400" dirty="0">
                <a:solidFill>
                  <a:srgbClr val="FFFFFF"/>
                </a:solidFill>
              </a:rPr>
              <a:t>Accelerating Progress with Data and Artificial Intelligence</a:t>
            </a:r>
          </a:p>
        </p:txBody>
      </p:sp>
      <p:sp>
        <p:nvSpPr>
          <p:cNvPr id="33" name="TextBox 32">
            <a:extLst>
              <a:ext uri="{FF2B5EF4-FFF2-40B4-BE49-F238E27FC236}">
                <a16:creationId xmlns:a16="http://schemas.microsoft.com/office/drawing/2014/main" id="{E72D5606-6DD9-3FC2-719C-C21028716BE3}"/>
              </a:ext>
            </a:extLst>
          </p:cNvPr>
          <p:cNvSpPr txBox="1"/>
          <p:nvPr/>
        </p:nvSpPr>
        <p:spPr>
          <a:xfrm>
            <a:off x="5761144" y="2274838"/>
            <a:ext cx="6427807" cy="2308324"/>
          </a:xfrm>
          <a:prstGeom prst="rect">
            <a:avLst/>
          </a:prstGeom>
          <a:noFill/>
        </p:spPr>
        <p:txBody>
          <a:bodyPr wrap="square">
            <a:spAutoFit/>
          </a:bodyPr>
          <a:lstStyle/>
          <a:p>
            <a:pPr>
              <a:spcAft>
                <a:spcPts val="600"/>
              </a:spcAft>
            </a:pPr>
            <a:r>
              <a:rPr lang="en-US" dirty="0">
                <a:solidFill>
                  <a:schemeClr val="bg1"/>
                </a:solidFill>
              </a:rPr>
              <a:t>Building a modern digital enterprise is a transformative journey, with data at its core. </a:t>
            </a:r>
            <a:r>
              <a:rPr lang="en-US" dirty="0" err="1">
                <a:solidFill>
                  <a:schemeClr val="bg1"/>
                </a:solidFill>
              </a:rPr>
              <a:t>Nextech’s</a:t>
            </a:r>
            <a:r>
              <a:rPr lang="en-US" dirty="0">
                <a:solidFill>
                  <a:schemeClr val="bg1"/>
                </a:solidFill>
              </a:rPr>
              <a:t> expertise in data management, analytics, and AI enables organizations to unlock continuous business value and actionable insights across their operations. Guided by our Framework for Intelligent Digital Automation, our Data and AI practice is trusted globally to revolutionize operational models, enhance user experiences, and drive impactful transformation.</a:t>
            </a:r>
          </a:p>
        </p:txBody>
      </p:sp>
      <p:sp>
        <p:nvSpPr>
          <p:cNvPr id="37" name="Rectangle: Rounded Corners 36">
            <a:extLst>
              <a:ext uri="{FF2B5EF4-FFF2-40B4-BE49-F238E27FC236}">
                <a16:creationId xmlns:a16="http://schemas.microsoft.com/office/drawing/2014/main" id="{0E0A7148-8C22-2A2A-6289-A4BDCCEAE803}"/>
              </a:ext>
            </a:extLst>
          </p:cNvPr>
          <p:cNvSpPr/>
          <p:nvPr/>
        </p:nvSpPr>
        <p:spPr>
          <a:xfrm>
            <a:off x="8079129" y="6007261"/>
            <a:ext cx="2037144" cy="5671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Talk to US</a:t>
            </a:r>
          </a:p>
        </p:txBody>
      </p:sp>
    </p:spTree>
    <p:extLst>
      <p:ext uri="{BB962C8B-B14F-4D97-AF65-F5344CB8AC3E}">
        <p14:creationId xmlns:p14="http://schemas.microsoft.com/office/powerpoint/2010/main" val="2338075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C9DF74-430E-F8C7-3519-A5BB617A51D1}"/>
              </a:ext>
            </a:extLst>
          </p:cNvPr>
          <p:cNvSpPr txBox="1"/>
          <p:nvPr/>
        </p:nvSpPr>
        <p:spPr>
          <a:xfrm>
            <a:off x="280686" y="423004"/>
            <a:ext cx="4476509" cy="646331"/>
          </a:xfrm>
          <a:prstGeom prst="rect">
            <a:avLst/>
          </a:prstGeom>
          <a:noFill/>
        </p:spPr>
        <p:txBody>
          <a:bodyPr wrap="square">
            <a:spAutoFit/>
          </a:bodyPr>
          <a:lstStyle/>
          <a:p>
            <a:r>
              <a:rPr lang="en-US" dirty="0"/>
              <a:t>A Pioneering Strategy for Outstanding Outcomes</a:t>
            </a:r>
          </a:p>
        </p:txBody>
      </p:sp>
      <p:sp>
        <p:nvSpPr>
          <p:cNvPr id="5" name="TextBox 4">
            <a:extLst>
              <a:ext uri="{FF2B5EF4-FFF2-40B4-BE49-F238E27FC236}">
                <a16:creationId xmlns:a16="http://schemas.microsoft.com/office/drawing/2014/main" id="{91189A50-80B8-EE17-C690-0CFF265C8402}"/>
              </a:ext>
            </a:extLst>
          </p:cNvPr>
          <p:cNvSpPr txBox="1"/>
          <p:nvPr/>
        </p:nvSpPr>
        <p:spPr>
          <a:xfrm>
            <a:off x="280686" y="1237596"/>
            <a:ext cx="6094070" cy="3416320"/>
          </a:xfrm>
          <a:prstGeom prst="rect">
            <a:avLst/>
          </a:prstGeom>
          <a:noFill/>
        </p:spPr>
        <p:txBody>
          <a:bodyPr wrap="square">
            <a:spAutoFit/>
          </a:bodyPr>
          <a:lstStyle/>
          <a:p>
            <a:r>
              <a:rPr lang="en-US" dirty="0"/>
              <a:t>At </a:t>
            </a:r>
            <a:r>
              <a:rPr lang="en-US" dirty="0" err="1"/>
              <a:t>Nextech</a:t>
            </a:r>
            <a:r>
              <a:rPr lang="en-US" dirty="0"/>
              <a:t>, we recognize the transformative power of data and AI to drive innovation and success across industries. Our cutting-edge services enable organizations to redefine customer experiences, boost productivity, fuel growth, and uncover new revenue opportunities.</a:t>
            </a:r>
          </a:p>
          <a:p>
            <a:r>
              <a:rPr lang="en-US" dirty="0"/>
              <a:t>With years of industry experience and a deep understanding of the rapidly evolving data and AI landscape, </a:t>
            </a:r>
            <a:r>
              <a:rPr lang="en-US" dirty="0" err="1"/>
              <a:t>Nextech</a:t>
            </a:r>
            <a:r>
              <a:rPr lang="en-US" dirty="0"/>
              <a:t> is the trusted partner for enterprises embarking on their digital transformation journeys.</a:t>
            </a:r>
          </a:p>
          <a:p>
            <a:r>
              <a:rPr lang="en-US" dirty="0"/>
              <a:t>Together, we can harness the full potential of data and AI, propelling your business to achieve unprecedented success in the digital era.</a:t>
            </a:r>
          </a:p>
        </p:txBody>
      </p:sp>
      <p:sp>
        <p:nvSpPr>
          <p:cNvPr id="9" name="TextBox 8">
            <a:extLst>
              <a:ext uri="{FF2B5EF4-FFF2-40B4-BE49-F238E27FC236}">
                <a16:creationId xmlns:a16="http://schemas.microsoft.com/office/drawing/2014/main" id="{8A3B0A42-9D23-D5A6-378A-58DA50E05EB5}"/>
              </a:ext>
            </a:extLst>
          </p:cNvPr>
          <p:cNvSpPr txBox="1"/>
          <p:nvPr/>
        </p:nvSpPr>
        <p:spPr>
          <a:xfrm>
            <a:off x="6565741" y="868264"/>
            <a:ext cx="2265744" cy="1508105"/>
          </a:xfrm>
          <a:prstGeom prst="rect">
            <a:avLst/>
          </a:prstGeom>
          <a:noFill/>
        </p:spPr>
        <p:txBody>
          <a:bodyPr wrap="square">
            <a:spAutoFit/>
          </a:bodyPr>
          <a:lstStyle/>
          <a:p>
            <a:r>
              <a:rPr lang="en-US" dirty="0"/>
              <a:t>Revenue Growth and Profit Growth</a:t>
            </a:r>
          </a:p>
          <a:p>
            <a:r>
              <a:rPr lang="en-US" sz="1400" dirty="0"/>
              <a:t>Accelerate revenue growth through customer-focused experiences and data-driven strategies.</a:t>
            </a:r>
          </a:p>
        </p:txBody>
      </p:sp>
      <p:pic>
        <p:nvPicPr>
          <p:cNvPr id="11" name="Picture 10">
            <a:extLst>
              <a:ext uri="{FF2B5EF4-FFF2-40B4-BE49-F238E27FC236}">
                <a16:creationId xmlns:a16="http://schemas.microsoft.com/office/drawing/2014/main" id="{BD3112C0-2145-9767-8CAC-9E67FB8F03B6}"/>
              </a:ext>
            </a:extLst>
          </p:cNvPr>
          <p:cNvPicPr>
            <a:picLocks noChangeAspect="1"/>
          </p:cNvPicPr>
          <p:nvPr/>
        </p:nvPicPr>
        <p:blipFill>
          <a:blip r:embed="rId2"/>
          <a:stretch>
            <a:fillRect/>
          </a:stretch>
        </p:blipFill>
        <p:spPr>
          <a:xfrm>
            <a:off x="6625069" y="277632"/>
            <a:ext cx="809738" cy="590632"/>
          </a:xfrm>
          <a:prstGeom prst="rect">
            <a:avLst/>
          </a:prstGeom>
        </p:spPr>
      </p:pic>
      <p:pic>
        <p:nvPicPr>
          <p:cNvPr id="13" name="Picture 12">
            <a:extLst>
              <a:ext uri="{FF2B5EF4-FFF2-40B4-BE49-F238E27FC236}">
                <a16:creationId xmlns:a16="http://schemas.microsoft.com/office/drawing/2014/main" id="{B0A8361C-CD69-2D1C-3D80-A854DDA078D2}"/>
              </a:ext>
            </a:extLst>
          </p:cNvPr>
          <p:cNvPicPr>
            <a:picLocks noChangeAspect="1"/>
          </p:cNvPicPr>
          <p:nvPr/>
        </p:nvPicPr>
        <p:blipFill>
          <a:blip r:embed="rId3"/>
          <a:stretch>
            <a:fillRect/>
          </a:stretch>
        </p:blipFill>
        <p:spPr>
          <a:xfrm>
            <a:off x="9302681" y="226074"/>
            <a:ext cx="943107" cy="628738"/>
          </a:xfrm>
          <a:prstGeom prst="rect">
            <a:avLst/>
          </a:prstGeom>
        </p:spPr>
      </p:pic>
      <p:sp>
        <p:nvSpPr>
          <p:cNvPr id="15" name="TextBox 14">
            <a:extLst>
              <a:ext uri="{FF2B5EF4-FFF2-40B4-BE49-F238E27FC236}">
                <a16:creationId xmlns:a16="http://schemas.microsoft.com/office/drawing/2014/main" id="{BB22F165-7A57-1407-90D1-05C7EE7EDD2B}"/>
              </a:ext>
            </a:extLst>
          </p:cNvPr>
          <p:cNvSpPr txBox="1"/>
          <p:nvPr/>
        </p:nvSpPr>
        <p:spPr>
          <a:xfrm>
            <a:off x="9262641" y="906370"/>
            <a:ext cx="2508812" cy="369332"/>
          </a:xfrm>
          <a:prstGeom prst="rect">
            <a:avLst/>
          </a:prstGeom>
          <a:noFill/>
        </p:spPr>
        <p:txBody>
          <a:bodyPr wrap="square">
            <a:spAutoFit/>
          </a:bodyPr>
          <a:lstStyle/>
          <a:p>
            <a:r>
              <a:rPr lang="en-US" dirty="0"/>
              <a:t>CX Transformations</a:t>
            </a:r>
          </a:p>
        </p:txBody>
      </p:sp>
      <p:sp>
        <p:nvSpPr>
          <p:cNvPr id="17" name="TextBox 16">
            <a:extLst>
              <a:ext uri="{FF2B5EF4-FFF2-40B4-BE49-F238E27FC236}">
                <a16:creationId xmlns:a16="http://schemas.microsoft.com/office/drawing/2014/main" id="{4CF69330-EEE5-19C0-ED6A-484D89DF2E44}"/>
              </a:ext>
            </a:extLst>
          </p:cNvPr>
          <p:cNvSpPr txBox="1"/>
          <p:nvPr/>
        </p:nvSpPr>
        <p:spPr>
          <a:xfrm>
            <a:off x="9262641" y="1237596"/>
            <a:ext cx="2323617" cy="1169551"/>
          </a:xfrm>
          <a:prstGeom prst="rect">
            <a:avLst/>
          </a:prstGeom>
          <a:noFill/>
        </p:spPr>
        <p:txBody>
          <a:bodyPr wrap="square">
            <a:spAutoFit/>
          </a:bodyPr>
          <a:lstStyle/>
          <a:p>
            <a:r>
              <a:rPr lang="en-US" sz="1400" dirty="0"/>
              <a:t>Transform customer experiences with data-driven insights, tailored personalization, and effortless interactions</a:t>
            </a:r>
          </a:p>
        </p:txBody>
      </p:sp>
      <p:sp>
        <p:nvSpPr>
          <p:cNvPr id="19" name="TextBox 18">
            <a:extLst>
              <a:ext uri="{FF2B5EF4-FFF2-40B4-BE49-F238E27FC236}">
                <a16:creationId xmlns:a16="http://schemas.microsoft.com/office/drawing/2014/main" id="{8299418E-80C6-D278-4B38-BEBC3D83BFF3}"/>
              </a:ext>
            </a:extLst>
          </p:cNvPr>
          <p:cNvSpPr txBox="1"/>
          <p:nvPr/>
        </p:nvSpPr>
        <p:spPr>
          <a:xfrm>
            <a:off x="6519442" y="3167390"/>
            <a:ext cx="2358341" cy="646331"/>
          </a:xfrm>
          <a:prstGeom prst="rect">
            <a:avLst/>
          </a:prstGeom>
          <a:noFill/>
        </p:spPr>
        <p:txBody>
          <a:bodyPr wrap="square">
            <a:spAutoFit/>
          </a:bodyPr>
          <a:lstStyle/>
          <a:p>
            <a:r>
              <a:rPr lang="en-US" dirty="0"/>
              <a:t>Risk Mitigation and Fraud Detection</a:t>
            </a:r>
          </a:p>
        </p:txBody>
      </p:sp>
      <p:pic>
        <p:nvPicPr>
          <p:cNvPr id="21" name="Picture 20">
            <a:extLst>
              <a:ext uri="{FF2B5EF4-FFF2-40B4-BE49-F238E27FC236}">
                <a16:creationId xmlns:a16="http://schemas.microsoft.com/office/drawing/2014/main" id="{11104CEE-52FE-43B8-814E-BC05FE868E77}"/>
              </a:ext>
            </a:extLst>
          </p:cNvPr>
          <p:cNvPicPr>
            <a:picLocks noChangeAspect="1"/>
          </p:cNvPicPr>
          <p:nvPr/>
        </p:nvPicPr>
        <p:blipFill>
          <a:blip r:embed="rId4"/>
          <a:stretch>
            <a:fillRect/>
          </a:stretch>
        </p:blipFill>
        <p:spPr>
          <a:xfrm>
            <a:off x="6625069" y="2557705"/>
            <a:ext cx="704948" cy="609685"/>
          </a:xfrm>
          <a:prstGeom prst="rect">
            <a:avLst/>
          </a:prstGeom>
        </p:spPr>
      </p:pic>
      <p:sp>
        <p:nvSpPr>
          <p:cNvPr id="25" name="TextBox 24">
            <a:extLst>
              <a:ext uri="{FF2B5EF4-FFF2-40B4-BE49-F238E27FC236}">
                <a16:creationId xmlns:a16="http://schemas.microsoft.com/office/drawing/2014/main" id="{DD8A19F6-8500-DBCB-CA1F-34BBDD5B7383}"/>
              </a:ext>
            </a:extLst>
          </p:cNvPr>
          <p:cNvSpPr txBox="1"/>
          <p:nvPr/>
        </p:nvSpPr>
        <p:spPr>
          <a:xfrm>
            <a:off x="6509313" y="3777075"/>
            <a:ext cx="2618771" cy="954107"/>
          </a:xfrm>
          <a:prstGeom prst="rect">
            <a:avLst/>
          </a:prstGeom>
          <a:noFill/>
        </p:spPr>
        <p:txBody>
          <a:bodyPr wrap="square">
            <a:spAutoFit/>
          </a:bodyPr>
          <a:lstStyle/>
          <a:p>
            <a:r>
              <a:rPr lang="en-US" sz="1400" dirty="0"/>
              <a:t>Protect your business with analytics-driven risk management and proactive fraud prevention</a:t>
            </a:r>
          </a:p>
        </p:txBody>
      </p:sp>
      <p:pic>
        <p:nvPicPr>
          <p:cNvPr id="27" name="Picture 26">
            <a:extLst>
              <a:ext uri="{FF2B5EF4-FFF2-40B4-BE49-F238E27FC236}">
                <a16:creationId xmlns:a16="http://schemas.microsoft.com/office/drawing/2014/main" id="{FC0046E7-5D9A-531E-9595-F6B4045F5C35}"/>
              </a:ext>
            </a:extLst>
          </p:cNvPr>
          <p:cNvPicPr>
            <a:picLocks noChangeAspect="1"/>
          </p:cNvPicPr>
          <p:nvPr/>
        </p:nvPicPr>
        <p:blipFill>
          <a:blip r:embed="rId5"/>
          <a:stretch>
            <a:fillRect/>
          </a:stretch>
        </p:blipFill>
        <p:spPr>
          <a:xfrm>
            <a:off x="9323007" y="2557705"/>
            <a:ext cx="657317" cy="619211"/>
          </a:xfrm>
          <a:prstGeom prst="rect">
            <a:avLst/>
          </a:prstGeom>
        </p:spPr>
      </p:pic>
      <p:sp>
        <p:nvSpPr>
          <p:cNvPr id="29" name="TextBox 28">
            <a:extLst>
              <a:ext uri="{FF2B5EF4-FFF2-40B4-BE49-F238E27FC236}">
                <a16:creationId xmlns:a16="http://schemas.microsoft.com/office/drawing/2014/main" id="{B1E3CFC5-D59E-EF51-5CC2-3787FBDDECB1}"/>
              </a:ext>
            </a:extLst>
          </p:cNvPr>
          <p:cNvSpPr txBox="1"/>
          <p:nvPr/>
        </p:nvSpPr>
        <p:spPr>
          <a:xfrm>
            <a:off x="9022469" y="3211997"/>
            <a:ext cx="2335192" cy="369332"/>
          </a:xfrm>
          <a:prstGeom prst="rect">
            <a:avLst/>
          </a:prstGeom>
          <a:noFill/>
        </p:spPr>
        <p:txBody>
          <a:bodyPr wrap="square">
            <a:spAutoFit/>
          </a:bodyPr>
          <a:lstStyle/>
          <a:p>
            <a:r>
              <a:rPr lang="en-US" dirty="0"/>
              <a:t>Cost Management</a:t>
            </a:r>
          </a:p>
        </p:txBody>
      </p:sp>
      <p:sp>
        <p:nvSpPr>
          <p:cNvPr id="31" name="TextBox 30">
            <a:extLst>
              <a:ext uri="{FF2B5EF4-FFF2-40B4-BE49-F238E27FC236}">
                <a16:creationId xmlns:a16="http://schemas.microsoft.com/office/drawing/2014/main" id="{7456FE11-6187-5206-2413-A83EAA481F8B}"/>
              </a:ext>
            </a:extLst>
          </p:cNvPr>
          <p:cNvSpPr txBox="1"/>
          <p:nvPr/>
        </p:nvSpPr>
        <p:spPr>
          <a:xfrm>
            <a:off x="9057190" y="3699809"/>
            <a:ext cx="2734518" cy="954107"/>
          </a:xfrm>
          <a:prstGeom prst="rect">
            <a:avLst/>
          </a:prstGeom>
          <a:noFill/>
        </p:spPr>
        <p:txBody>
          <a:bodyPr wrap="square">
            <a:spAutoFit/>
          </a:bodyPr>
          <a:lstStyle/>
          <a:p>
            <a:r>
              <a:rPr lang="en-US" sz="1400" dirty="0"/>
              <a:t>Achieve smarter cost optimization with analytics-driven insights and streamlined resource management.</a:t>
            </a:r>
          </a:p>
        </p:txBody>
      </p:sp>
      <p:sp>
        <p:nvSpPr>
          <p:cNvPr id="32" name="Rectangle: Rounded Corners 31">
            <a:extLst>
              <a:ext uri="{FF2B5EF4-FFF2-40B4-BE49-F238E27FC236}">
                <a16:creationId xmlns:a16="http://schemas.microsoft.com/office/drawing/2014/main" id="{48A67A9C-6CA1-CF1E-6DD2-CE751B7A87B4}"/>
              </a:ext>
            </a:extLst>
          </p:cNvPr>
          <p:cNvSpPr/>
          <p:nvPr/>
        </p:nvSpPr>
        <p:spPr>
          <a:xfrm>
            <a:off x="2013995" y="5347504"/>
            <a:ext cx="2419109" cy="5671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Consult with Data &amp; AI specialist </a:t>
            </a:r>
          </a:p>
        </p:txBody>
      </p:sp>
    </p:spTree>
    <p:extLst>
      <p:ext uri="{BB962C8B-B14F-4D97-AF65-F5344CB8AC3E}">
        <p14:creationId xmlns:p14="http://schemas.microsoft.com/office/powerpoint/2010/main" val="3125972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75B0E-C0C2-61B2-0B3B-4D8E1150225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BD27E3-9536-F7D8-E339-B1F4637F5A61}"/>
              </a:ext>
            </a:extLst>
          </p:cNvPr>
          <p:cNvSpPr txBox="1"/>
          <p:nvPr/>
        </p:nvSpPr>
        <p:spPr>
          <a:xfrm>
            <a:off x="4065608" y="295683"/>
            <a:ext cx="3376913" cy="369332"/>
          </a:xfrm>
          <a:prstGeom prst="rect">
            <a:avLst/>
          </a:prstGeom>
          <a:noFill/>
        </p:spPr>
        <p:txBody>
          <a:bodyPr wrap="square">
            <a:spAutoFit/>
          </a:bodyPr>
          <a:lstStyle/>
          <a:p>
            <a:pPr marL="0" marR="0"/>
            <a:r>
              <a:rPr lang="en-US" b="1" dirty="0">
                <a:effectLst/>
              </a:rPr>
              <a:t>Data and Information services</a:t>
            </a:r>
          </a:p>
        </p:txBody>
      </p:sp>
      <p:sp>
        <p:nvSpPr>
          <p:cNvPr id="4" name="Rectangle 3">
            <a:extLst>
              <a:ext uri="{FF2B5EF4-FFF2-40B4-BE49-F238E27FC236}">
                <a16:creationId xmlns:a16="http://schemas.microsoft.com/office/drawing/2014/main" id="{D22A7549-8C1C-148C-CA9D-262210F81D70}"/>
              </a:ext>
            </a:extLst>
          </p:cNvPr>
          <p:cNvSpPr/>
          <p:nvPr/>
        </p:nvSpPr>
        <p:spPr>
          <a:xfrm>
            <a:off x="690615" y="724752"/>
            <a:ext cx="3424194" cy="6025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C67B0AB-4AFD-E83B-D585-B6056EA81614}"/>
              </a:ext>
            </a:extLst>
          </p:cNvPr>
          <p:cNvSpPr txBox="1"/>
          <p:nvPr/>
        </p:nvSpPr>
        <p:spPr>
          <a:xfrm>
            <a:off x="920582" y="2376556"/>
            <a:ext cx="3194227" cy="4185761"/>
          </a:xfrm>
          <a:prstGeom prst="rect">
            <a:avLst/>
          </a:prstGeom>
          <a:noFill/>
        </p:spPr>
        <p:txBody>
          <a:bodyPr wrap="square">
            <a:spAutoFit/>
          </a:bodyPr>
          <a:lstStyle/>
          <a:p>
            <a:endParaRPr lang="en-US" sz="1400" dirty="0"/>
          </a:p>
          <a:p>
            <a:pPr rtl="0"/>
            <a:r>
              <a:rPr lang="en-US" sz="1400" dirty="0"/>
              <a:t>Efficient data management is the foundation of any modern digital enterprise. Our </a:t>
            </a:r>
            <a:r>
              <a:rPr lang="en-US" sz="1400" b="1" dirty="0"/>
              <a:t>Data Management Services</a:t>
            </a:r>
            <a:r>
              <a:rPr lang="en-US" sz="1400" dirty="0"/>
              <a:t> ensure your organization's data is accurate, secure, and accessible, enabling informed decision-making and operational excellence. From </a:t>
            </a:r>
            <a:r>
              <a:rPr lang="en-US" sz="1400" b="1" dirty="0"/>
              <a:t>data integration</a:t>
            </a:r>
            <a:r>
              <a:rPr lang="en-US" sz="1400" dirty="0"/>
              <a:t> and </a:t>
            </a:r>
            <a:r>
              <a:rPr lang="en-US" sz="1400" b="1" dirty="0"/>
              <a:t>migration</a:t>
            </a:r>
            <a:r>
              <a:rPr lang="en-US" sz="1400" dirty="0"/>
              <a:t> to </a:t>
            </a:r>
            <a:r>
              <a:rPr lang="en-US" sz="1400" b="1" dirty="0"/>
              <a:t>master data management (MDM)</a:t>
            </a:r>
            <a:r>
              <a:rPr lang="en-US" sz="1400" dirty="0"/>
              <a:t> and </a:t>
            </a:r>
            <a:r>
              <a:rPr lang="en-US" sz="1400" b="1" dirty="0"/>
              <a:t>data governance</a:t>
            </a:r>
            <a:r>
              <a:rPr lang="en-US" sz="1400" dirty="0"/>
              <a:t>, we provide end-to-end solutions to organize, protect, and optimize your data. Whether modernizing legacy systems or implementing real-time data strategies, we help you unlock the full potential of your data to drive business growth and innovation.</a:t>
            </a:r>
            <a:endParaRPr lang="en-US" sz="1400" dirty="0">
              <a:effectLst/>
            </a:endParaRPr>
          </a:p>
        </p:txBody>
      </p:sp>
      <p:sp>
        <p:nvSpPr>
          <p:cNvPr id="6" name="TextBox 5">
            <a:extLst>
              <a:ext uri="{FF2B5EF4-FFF2-40B4-BE49-F238E27FC236}">
                <a16:creationId xmlns:a16="http://schemas.microsoft.com/office/drawing/2014/main" id="{9D75E5A8-4D04-009D-DC50-FDE4D61B85F0}"/>
              </a:ext>
            </a:extLst>
          </p:cNvPr>
          <p:cNvSpPr txBox="1"/>
          <p:nvPr/>
        </p:nvSpPr>
        <p:spPr>
          <a:xfrm>
            <a:off x="799039" y="866716"/>
            <a:ext cx="3027003" cy="369332"/>
          </a:xfrm>
          <a:prstGeom prst="rect">
            <a:avLst/>
          </a:prstGeom>
          <a:noFill/>
        </p:spPr>
        <p:txBody>
          <a:bodyPr wrap="square">
            <a:spAutoFit/>
          </a:bodyPr>
          <a:lstStyle/>
          <a:p>
            <a:pPr algn="ctr"/>
            <a:r>
              <a:rPr lang="en-US" dirty="0"/>
              <a:t>Data Management Services</a:t>
            </a:r>
            <a:endParaRPr lang="en-US" b="1" dirty="0"/>
          </a:p>
        </p:txBody>
      </p:sp>
      <p:pic>
        <p:nvPicPr>
          <p:cNvPr id="8" name="Picture 7">
            <a:extLst>
              <a:ext uri="{FF2B5EF4-FFF2-40B4-BE49-F238E27FC236}">
                <a16:creationId xmlns:a16="http://schemas.microsoft.com/office/drawing/2014/main" id="{CCEC0C7D-7191-070D-FE18-2E1C5F8EE494}"/>
              </a:ext>
            </a:extLst>
          </p:cNvPr>
          <p:cNvPicPr>
            <a:picLocks noChangeAspect="1"/>
          </p:cNvPicPr>
          <p:nvPr/>
        </p:nvPicPr>
        <p:blipFill>
          <a:blip r:embed="rId2"/>
          <a:stretch>
            <a:fillRect/>
          </a:stretch>
        </p:blipFill>
        <p:spPr>
          <a:xfrm>
            <a:off x="1519851" y="1378012"/>
            <a:ext cx="1752600" cy="1051560"/>
          </a:xfrm>
          <a:prstGeom prst="rect">
            <a:avLst/>
          </a:prstGeom>
        </p:spPr>
      </p:pic>
      <p:sp>
        <p:nvSpPr>
          <p:cNvPr id="9" name="Rectangle 8">
            <a:extLst>
              <a:ext uri="{FF2B5EF4-FFF2-40B4-BE49-F238E27FC236}">
                <a16:creationId xmlns:a16="http://schemas.microsoft.com/office/drawing/2014/main" id="{449802CB-D267-42ED-495E-D01E10BED6FC}"/>
              </a:ext>
            </a:extLst>
          </p:cNvPr>
          <p:cNvSpPr/>
          <p:nvPr/>
        </p:nvSpPr>
        <p:spPr>
          <a:xfrm>
            <a:off x="4425311" y="724752"/>
            <a:ext cx="3424194" cy="497579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11C676F-1F02-6102-7CAD-D46D50EAF7CE}"/>
              </a:ext>
            </a:extLst>
          </p:cNvPr>
          <p:cNvSpPr txBox="1"/>
          <p:nvPr/>
        </p:nvSpPr>
        <p:spPr>
          <a:xfrm>
            <a:off x="4655278" y="2376556"/>
            <a:ext cx="3194227" cy="3108543"/>
          </a:xfrm>
          <a:prstGeom prst="rect">
            <a:avLst/>
          </a:prstGeom>
          <a:noFill/>
        </p:spPr>
        <p:txBody>
          <a:bodyPr wrap="square">
            <a:spAutoFit/>
          </a:bodyPr>
          <a:lstStyle/>
          <a:p>
            <a:endParaRPr lang="en-US" sz="1400" dirty="0"/>
          </a:p>
          <a:p>
            <a:pPr rtl="0"/>
            <a:r>
              <a:rPr lang="en-US" sz="1400" dirty="0"/>
              <a:t>Unlock the power of your data with </a:t>
            </a:r>
            <a:r>
              <a:rPr lang="en-US" sz="1400" dirty="0" err="1"/>
              <a:t>Nextech's</a:t>
            </a:r>
            <a:r>
              <a:rPr lang="en-US" sz="1400" dirty="0"/>
              <a:t> </a:t>
            </a:r>
            <a:r>
              <a:rPr lang="en-US" sz="1400" b="1" dirty="0"/>
              <a:t>Data Analytics Services</a:t>
            </a:r>
            <a:r>
              <a:rPr lang="en-US" sz="1400" dirty="0"/>
              <a:t>. From analyzing historical trends to forecasting future outcomes, our solutions include </a:t>
            </a:r>
            <a:r>
              <a:rPr lang="en-US" sz="1400" b="1" dirty="0"/>
              <a:t>descriptive, predictive, and prescriptive analytics</a:t>
            </a:r>
            <a:r>
              <a:rPr lang="en-US" sz="1400" dirty="0"/>
              <a:t> tailored to your business needs. With real-time analytics and interactive dashboards, we deliver actionable insights that drive smarter decisions and boost operational efficiency. Let us help you turn data into your competitive advantage.</a:t>
            </a:r>
            <a:endParaRPr lang="en-US" sz="1400" dirty="0">
              <a:effectLst/>
            </a:endParaRPr>
          </a:p>
        </p:txBody>
      </p:sp>
      <p:sp>
        <p:nvSpPr>
          <p:cNvPr id="11" name="TextBox 10">
            <a:extLst>
              <a:ext uri="{FF2B5EF4-FFF2-40B4-BE49-F238E27FC236}">
                <a16:creationId xmlns:a16="http://schemas.microsoft.com/office/drawing/2014/main" id="{A87D6BE1-6BB1-3FCC-0B78-EE584E3A8576}"/>
              </a:ext>
            </a:extLst>
          </p:cNvPr>
          <p:cNvSpPr txBox="1"/>
          <p:nvPr/>
        </p:nvSpPr>
        <p:spPr>
          <a:xfrm>
            <a:off x="4533735" y="866716"/>
            <a:ext cx="3027003" cy="369332"/>
          </a:xfrm>
          <a:prstGeom prst="rect">
            <a:avLst/>
          </a:prstGeom>
          <a:noFill/>
        </p:spPr>
        <p:txBody>
          <a:bodyPr wrap="square">
            <a:spAutoFit/>
          </a:bodyPr>
          <a:lstStyle/>
          <a:p>
            <a:pPr algn="ctr"/>
            <a:r>
              <a:rPr lang="en-US" dirty="0"/>
              <a:t>Data Analytics Services</a:t>
            </a:r>
            <a:endParaRPr lang="en-US" b="1" dirty="0"/>
          </a:p>
        </p:txBody>
      </p:sp>
      <p:sp>
        <p:nvSpPr>
          <p:cNvPr id="12" name="Rectangle 11">
            <a:extLst>
              <a:ext uri="{FF2B5EF4-FFF2-40B4-BE49-F238E27FC236}">
                <a16:creationId xmlns:a16="http://schemas.microsoft.com/office/drawing/2014/main" id="{D2F2497A-6665-C6E5-8D32-276E0AC79680}"/>
              </a:ext>
            </a:extLst>
          </p:cNvPr>
          <p:cNvSpPr/>
          <p:nvPr/>
        </p:nvSpPr>
        <p:spPr>
          <a:xfrm>
            <a:off x="8284212" y="724752"/>
            <a:ext cx="3424194" cy="6025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9BCF0E8-FC97-5BFA-A587-F850C49812CD}"/>
              </a:ext>
            </a:extLst>
          </p:cNvPr>
          <p:cNvSpPr txBox="1"/>
          <p:nvPr/>
        </p:nvSpPr>
        <p:spPr>
          <a:xfrm>
            <a:off x="8514179" y="2376556"/>
            <a:ext cx="3194227" cy="3323987"/>
          </a:xfrm>
          <a:prstGeom prst="rect">
            <a:avLst/>
          </a:prstGeom>
          <a:noFill/>
        </p:spPr>
        <p:txBody>
          <a:bodyPr wrap="square">
            <a:spAutoFit/>
          </a:bodyPr>
          <a:lstStyle/>
          <a:p>
            <a:endParaRPr lang="en-US" sz="1400" dirty="0"/>
          </a:p>
          <a:p>
            <a:pPr rtl="0"/>
            <a:r>
              <a:rPr lang="en-US" sz="1400" dirty="0"/>
              <a:t>Harness the power of AI and machine learning to transform your business. We specialize in developing custom AI models, natural language processing (NLP) for intelligent text and speech analysis, and computer vision solutions for image recognition. Our services also include building recommendation systems to personalize user experiences and drive better decision-making through predictive analytics. Unlock new opportunities with cutting-edge AI solutions tailored to your needs..</a:t>
            </a:r>
            <a:endParaRPr lang="en-US" sz="1400" dirty="0">
              <a:effectLst/>
            </a:endParaRPr>
          </a:p>
        </p:txBody>
      </p:sp>
      <p:sp>
        <p:nvSpPr>
          <p:cNvPr id="14" name="TextBox 13">
            <a:extLst>
              <a:ext uri="{FF2B5EF4-FFF2-40B4-BE49-F238E27FC236}">
                <a16:creationId xmlns:a16="http://schemas.microsoft.com/office/drawing/2014/main" id="{7F122E9E-B4F8-36B2-D3D8-CD1FF915E56F}"/>
              </a:ext>
            </a:extLst>
          </p:cNvPr>
          <p:cNvSpPr txBox="1"/>
          <p:nvPr/>
        </p:nvSpPr>
        <p:spPr>
          <a:xfrm>
            <a:off x="8392636" y="866716"/>
            <a:ext cx="3027003" cy="646331"/>
          </a:xfrm>
          <a:prstGeom prst="rect">
            <a:avLst/>
          </a:prstGeom>
          <a:noFill/>
        </p:spPr>
        <p:txBody>
          <a:bodyPr wrap="square">
            <a:spAutoFit/>
          </a:bodyPr>
          <a:lstStyle/>
          <a:p>
            <a:pPr algn="ctr"/>
            <a:r>
              <a:rPr lang="en-US" dirty="0"/>
              <a:t>AI and Machine Learning Services</a:t>
            </a:r>
            <a:endParaRPr lang="en-US" b="1" dirty="0"/>
          </a:p>
        </p:txBody>
      </p:sp>
      <p:pic>
        <p:nvPicPr>
          <p:cNvPr id="16" name="Picture 15" descr="A person holding a tablet with a graph&#10;&#10;Description automatically generated">
            <a:extLst>
              <a:ext uri="{FF2B5EF4-FFF2-40B4-BE49-F238E27FC236}">
                <a16:creationId xmlns:a16="http://schemas.microsoft.com/office/drawing/2014/main" id="{393B8628-0E71-5064-9811-D1DF3C92D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624" y="1324996"/>
            <a:ext cx="1721223" cy="1051560"/>
          </a:xfrm>
          <a:prstGeom prst="rect">
            <a:avLst/>
          </a:prstGeom>
        </p:spPr>
      </p:pic>
      <p:pic>
        <p:nvPicPr>
          <p:cNvPr id="18" name="Picture 17" descr="A person's profile with a digital image&#10;&#10;Description automatically generated">
            <a:extLst>
              <a:ext uri="{FF2B5EF4-FFF2-40B4-BE49-F238E27FC236}">
                <a16:creationId xmlns:a16="http://schemas.microsoft.com/office/drawing/2014/main" id="{3E903BE9-D98E-E179-77EA-EB0D3E055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8813" y="1513047"/>
            <a:ext cx="1874647" cy="1051560"/>
          </a:xfrm>
          <a:prstGeom prst="rect">
            <a:avLst/>
          </a:prstGeom>
        </p:spPr>
      </p:pic>
    </p:spTree>
    <p:extLst>
      <p:ext uri="{BB962C8B-B14F-4D97-AF65-F5344CB8AC3E}">
        <p14:creationId xmlns:p14="http://schemas.microsoft.com/office/powerpoint/2010/main" val="1625229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chair in a room with many screens&#10;&#10;Description automatically generated">
            <a:extLst>
              <a:ext uri="{FF2B5EF4-FFF2-40B4-BE49-F238E27FC236}">
                <a16:creationId xmlns:a16="http://schemas.microsoft.com/office/drawing/2014/main" id="{3C1A38C4-C4D0-FE4F-F6C9-BDE52B326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4329" y="1491915"/>
            <a:ext cx="5221418" cy="4487779"/>
          </a:xfrm>
          <a:prstGeom prst="rect">
            <a:avLst/>
          </a:prstGeom>
        </p:spPr>
      </p:pic>
      <p:sp>
        <p:nvSpPr>
          <p:cNvPr id="5" name="TextBox 4">
            <a:extLst>
              <a:ext uri="{FF2B5EF4-FFF2-40B4-BE49-F238E27FC236}">
                <a16:creationId xmlns:a16="http://schemas.microsoft.com/office/drawing/2014/main" id="{F0963F34-657E-7BB9-E4E5-0709F129C682}"/>
              </a:ext>
            </a:extLst>
          </p:cNvPr>
          <p:cNvSpPr txBox="1"/>
          <p:nvPr/>
        </p:nvSpPr>
        <p:spPr>
          <a:xfrm>
            <a:off x="-2720" y="1122584"/>
            <a:ext cx="6098720" cy="369332"/>
          </a:xfrm>
          <a:prstGeom prst="rect">
            <a:avLst/>
          </a:prstGeom>
          <a:noFill/>
        </p:spPr>
        <p:txBody>
          <a:bodyPr wrap="square">
            <a:spAutoFit/>
          </a:bodyPr>
          <a:lstStyle/>
          <a:p>
            <a:r>
              <a:rPr lang="en-US" dirty="0"/>
              <a:t>Transforming your digital landscape</a:t>
            </a:r>
          </a:p>
        </p:txBody>
      </p:sp>
      <p:sp>
        <p:nvSpPr>
          <p:cNvPr id="7" name="TextBox 6">
            <a:extLst>
              <a:ext uri="{FF2B5EF4-FFF2-40B4-BE49-F238E27FC236}">
                <a16:creationId xmlns:a16="http://schemas.microsoft.com/office/drawing/2014/main" id="{FE016871-7827-B00C-87B1-BF3683F797B7}"/>
              </a:ext>
            </a:extLst>
          </p:cNvPr>
          <p:cNvSpPr txBox="1"/>
          <p:nvPr/>
        </p:nvSpPr>
        <p:spPr>
          <a:xfrm>
            <a:off x="257175" y="2245713"/>
            <a:ext cx="6131378" cy="2585323"/>
          </a:xfrm>
          <a:prstGeom prst="rect">
            <a:avLst/>
          </a:prstGeom>
          <a:noFill/>
        </p:spPr>
        <p:txBody>
          <a:bodyPr wrap="square">
            <a:spAutoFit/>
          </a:bodyPr>
          <a:lstStyle/>
          <a:p>
            <a:r>
              <a:rPr lang="en-US" dirty="0" err="1"/>
              <a:t>Nextech</a:t>
            </a:r>
            <a:r>
              <a:rPr lang="en-US" dirty="0"/>
              <a:t> Enterprise, specializes in cutting-edge IT solutions tailored to meet your unique business needs. We harness the power of Generative AI, Data &amp; Analytics, Intelligent Automation, and Enterprise Security to elevate your operations. Our expertise in Software Application Development and Cloud Infrastructure ensures that your organization stays ahead in today’s competitive landscape. Partner with us to drive innovation and efficiency in your digital transformation journey.</a:t>
            </a:r>
          </a:p>
        </p:txBody>
      </p:sp>
      <p:sp>
        <p:nvSpPr>
          <p:cNvPr id="9" name="Flowchart: Alternate Process 8">
            <a:extLst>
              <a:ext uri="{FF2B5EF4-FFF2-40B4-BE49-F238E27FC236}">
                <a16:creationId xmlns:a16="http://schemas.microsoft.com/office/drawing/2014/main" id="{A17F3012-125E-ED44-0544-FC230E9D1782}"/>
              </a:ext>
            </a:extLst>
          </p:cNvPr>
          <p:cNvSpPr/>
          <p:nvPr/>
        </p:nvSpPr>
        <p:spPr>
          <a:xfrm>
            <a:off x="469232" y="5125453"/>
            <a:ext cx="1937084" cy="45938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in touch</a:t>
            </a:r>
          </a:p>
        </p:txBody>
      </p:sp>
    </p:spTree>
    <p:extLst>
      <p:ext uri="{BB962C8B-B14F-4D97-AF65-F5344CB8AC3E}">
        <p14:creationId xmlns:p14="http://schemas.microsoft.com/office/powerpoint/2010/main" val="347128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72CDC-9828-E786-64D7-C96C9DE1F4C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CAF60C3-1846-FB7D-FFBF-84DA3143B567}"/>
              </a:ext>
            </a:extLst>
          </p:cNvPr>
          <p:cNvSpPr/>
          <p:nvPr/>
        </p:nvSpPr>
        <p:spPr>
          <a:xfrm>
            <a:off x="8284212" y="724752"/>
            <a:ext cx="3424194" cy="6025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TextBox 2">
            <a:extLst>
              <a:ext uri="{FF2B5EF4-FFF2-40B4-BE49-F238E27FC236}">
                <a16:creationId xmlns:a16="http://schemas.microsoft.com/office/drawing/2014/main" id="{149C9E49-EC34-0AF3-E69F-8257934DFD96}"/>
              </a:ext>
            </a:extLst>
          </p:cNvPr>
          <p:cNvSpPr txBox="1"/>
          <p:nvPr/>
        </p:nvSpPr>
        <p:spPr>
          <a:xfrm>
            <a:off x="8514179" y="2376556"/>
            <a:ext cx="3194227" cy="3323987"/>
          </a:xfrm>
          <a:prstGeom prst="rect">
            <a:avLst/>
          </a:prstGeom>
          <a:noFill/>
        </p:spPr>
        <p:txBody>
          <a:bodyPr wrap="square">
            <a:spAutoFit/>
          </a:bodyPr>
          <a:lstStyle/>
          <a:p>
            <a:endParaRPr lang="en-US" sz="1400" dirty="0"/>
          </a:p>
          <a:p>
            <a:pPr rtl="0"/>
            <a:r>
              <a:rPr lang="en-US" sz="1400" dirty="0"/>
              <a:t>Transform your business with Nex                      tech’s end-to-end cloud solutions. Our offerings include cloud migration, data storage and management, and cloud-native application development. We specialize in deploying hybrid and multi-cloud environments, leveraging platforms like AWS, Azure, and GCP to deliver scalability, agility, and cost efficiency. From DevOps automation to cloud security, our expert team ensures seamless integration and optimized performance to meet your business needs.</a:t>
            </a:r>
            <a:endParaRPr lang="en-US" sz="1400" dirty="0">
              <a:effectLst/>
            </a:endParaRPr>
          </a:p>
        </p:txBody>
      </p:sp>
      <p:sp>
        <p:nvSpPr>
          <p:cNvPr id="4" name="TextBox 3">
            <a:extLst>
              <a:ext uri="{FF2B5EF4-FFF2-40B4-BE49-F238E27FC236}">
                <a16:creationId xmlns:a16="http://schemas.microsoft.com/office/drawing/2014/main" id="{5632245E-1DB1-21CF-C628-5AA933A2B2DC}"/>
              </a:ext>
            </a:extLst>
          </p:cNvPr>
          <p:cNvSpPr txBox="1"/>
          <p:nvPr/>
        </p:nvSpPr>
        <p:spPr>
          <a:xfrm>
            <a:off x="8284212" y="834291"/>
            <a:ext cx="3027003" cy="369332"/>
          </a:xfrm>
          <a:prstGeom prst="rect">
            <a:avLst/>
          </a:prstGeom>
          <a:noFill/>
        </p:spPr>
        <p:txBody>
          <a:bodyPr wrap="square">
            <a:spAutoFit/>
          </a:bodyPr>
          <a:lstStyle/>
          <a:p>
            <a:pPr algn="ctr"/>
            <a:r>
              <a:rPr lang="en-US" dirty="0"/>
              <a:t>Cloud Services</a:t>
            </a:r>
            <a:endParaRPr lang="en-US" b="1" dirty="0"/>
          </a:p>
        </p:txBody>
      </p:sp>
      <p:pic>
        <p:nvPicPr>
          <p:cNvPr id="6" name="Picture 5" descr="A laptops and a computer with a cloud shaped screen&#10;&#10;Description automatically generated">
            <a:extLst>
              <a:ext uri="{FF2B5EF4-FFF2-40B4-BE49-F238E27FC236}">
                <a16:creationId xmlns:a16="http://schemas.microsoft.com/office/drawing/2014/main" id="{5F3DBB00-4E0C-54F0-4722-5F59946CA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606" y="1264309"/>
            <a:ext cx="1580213" cy="1051560"/>
          </a:xfrm>
          <a:prstGeom prst="rect">
            <a:avLst/>
          </a:prstGeom>
        </p:spPr>
      </p:pic>
      <p:sp>
        <p:nvSpPr>
          <p:cNvPr id="7" name="Rectangle 6">
            <a:extLst>
              <a:ext uri="{FF2B5EF4-FFF2-40B4-BE49-F238E27FC236}">
                <a16:creationId xmlns:a16="http://schemas.microsoft.com/office/drawing/2014/main" id="{21335A74-C29D-543A-2805-642CF91D34FB}"/>
              </a:ext>
            </a:extLst>
          </p:cNvPr>
          <p:cNvSpPr/>
          <p:nvPr/>
        </p:nvSpPr>
        <p:spPr>
          <a:xfrm>
            <a:off x="880785" y="724752"/>
            <a:ext cx="3424194" cy="6025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TextBox 7">
            <a:extLst>
              <a:ext uri="{FF2B5EF4-FFF2-40B4-BE49-F238E27FC236}">
                <a16:creationId xmlns:a16="http://schemas.microsoft.com/office/drawing/2014/main" id="{3F100F09-51D3-0A24-4FF3-0990B091F939}"/>
              </a:ext>
            </a:extLst>
          </p:cNvPr>
          <p:cNvSpPr txBox="1"/>
          <p:nvPr/>
        </p:nvSpPr>
        <p:spPr>
          <a:xfrm>
            <a:off x="995767" y="2376556"/>
            <a:ext cx="3194227" cy="3323987"/>
          </a:xfrm>
          <a:prstGeom prst="rect">
            <a:avLst/>
          </a:prstGeom>
          <a:noFill/>
        </p:spPr>
        <p:txBody>
          <a:bodyPr wrap="square">
            <a:spAutoFit/>
          </a:bodyPr>
          <a:lstStyle/>
          <a:p>
            <a:endParaRPr lang="en-US" sz="1400" dirty="0"/>
          </a:p>
          <a:p>
            <a:pPr rtl="0"/>
            <a:r>
              <a:rPr lang="en-US" sz="1400" dirty="0"/>
              <a:t>A data warehouse is a centralized repository that consolidates structured data from various sources, enabling businesses to store, analyze, and retrieve large volumes of information efficiently. It supports decision-making by providing a single source of truth, optimized for complex queries and reporting. With scalable cloud-based solutions like Snowflake, Databricks, and Redshift, modern data warehouses empower organizations to gain actionable insights and drive strategic growth.</a:t>
            </a:r>
            <a:endParaRPr lang="en-US" sz="1400" dirty="0">
              <a:effectLst/>
            </a:endParaRPr>
          </a:p>
        </p:txBody>
      </p:sp>
      <p:sp>
        <p:nvSpPr>
          <p:cNvPr id="10" name="TextBox 9">
            <a:extLst>
              <a:ext uri="{FF2B5EF4-FFF2-40B4-BE49-F238E27FC236}">
                <a16:creationId xmlns:a16="http://schemas.microsoft.com/office/drawing/2014/main" id="{99234EAE-92CE-892D-638B-E1F61F80B357}"/>
              </a:ext>
            </a:extLst>
          </p:cNvPr>
          <p:cNvSpPr txBox="1"/>
          <p:nvPr/>
        </p:nvSpPr>
        <p:spPr>
          <a:xfrm>
            <a:off x="1079380" y="834291"/>
            <a:ext cx="3027003" cy="369332"/>
          </a:xfrm>
          <a:prstGeom prst="rect">
            <a:avLst/>
          </a:prstGeom>
          <a:noFill/>
        </p:spPr>
        <p:txBody>
          <a:bodyPr wrap="square">
            <a:spAutoFit/>
          </a:bodyPr>
          <a:lstStyle/>
          <a:p>
            <a:pPr algn="ctr"/>
            <a:r>
              <a:rPr lang="en-US" dirty="0"/>
              <a:t>Data Warehousing</a:t>
            </a:r>
            <a:endParaRPr lang="en-US" b="1" dirty="0"/>
          </a:p>
        </p:txBody>
      </p:sp>
      <p:sp>
        <p:nvSpPr>
          <p:cNvPr id="11" name="Rectangle 10">
            <a:extLst>
              <a:ext uri="{FF2B5EF4-FFF2-40B4-BE49-F238E27FC236}">
                <a16:creationId xmlns:a16="http://schemas.microsoft.com/office/drawing/2014/main" id="{3B656F21-93A9-912F-F7FD-5DA079DAB02F}"/>
              </a:ext>
            </a:extLst>
          </p:cNvPr>
          <p:cNvSpPr/>
          <p:nvPr/>
        </p:nvSpPr>
        <p:spPr>
          <a:xfrm>
            <a:off x="4462825" y="725666"/>
            <a:ext cx="3424194" cy="45639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TextBox 11">
            <a:extLst>
              <a:ext uri="{FF2B5EF4-FFF2-40B4-BE49-F238E27FC236}">
                <a16:creationId xmlns:a16="http://schemas.microsoft.com/office/drawing/2014/main" id="{83404ECF-B31F-A607-0FAA-198B8D9A9A43}"/>
              </a:ext>
            </a:extLst>
          </p:cNvPr>
          <p:cNvSpPr txBox="1"/>
          <p:nvPr/>
        </p:nvSpPr>
        <p:spPr>
          <a:xfrm>
            <a:off x="4577807" y="2377470"/>
            <a:ext cx="3194227" cy="2677656"/>
          </a:xfrm>
          <a:prstGeom prst="rect">
            <a:avLst/>
          </a:prstGeom>
          <a:noFill/>
        </p:spPr>
        <p:txBody>
          <a:bodyPr wrap="square">
            <a:spAutoFit/>
          </a:bodyPr>
          <a:lstStyle/>
          <a:p>
            <a:endParaRPr lang="en-US" sz="1400" dirty="0"/>
          </a:p>
          <a:p>
            <a:pPr rtl="0"/>
            <a:r>
              <a:rPr lang="en-US" sz="1400" dirty="0"/>
              <a:t>Leverage the power of AI to transform your business. We specialize in developing tailored AI and machine learning solutions, including predictive analytics, natural language processing (NLP), computer vision, and recommendation systems. Our services empower businesses to unlock actionable insights, automate processes, and enhance decision-making for measurable impact.</a:t>
            </a:r>
            <a:endParaRPr lang="en-US" sz="1400" dirty="0">
              <a:effectLst/>
            </a:endParaRPr>
          </a:p>
        </p:txBody>
      </p:sp>
      <p:sp>
        <p:nvSpPr>
          <p:cNvPr id="14" name="TextBox 13">
            <a:extLst>
              <a:ext uri="{FF2B5EF4-FFF2-40B4-BE49-F238E27FC236}">
                <a16:creationId xmlns:a16="http://schemas.microsoft.com/office/drawing/2014/main" id="{8794242B-62E2-EAB2-3ABD-6222A70BA09A}"/>
              </a:ext>
            </a:extLst>
          </p:cNvPr>
          <p:cNvSpPr txBox="1"/>
          <p:nvPr/>
        </p:nvSpPr>
        <p:spPr>
          <a:xfrm>
            <a:off x="4661420" y="835205"/>
            <a:ext cx="3027003" cy="646331"/>
          </a:xfrm>
          <a:prstGeom prst="rect">
            <a:avLst/>
          </a:prstGeom>
          <a:noFill/>
        </p:spPr>
        <p:txBody>
          <a:bodyPr wrap="square">
            <a:spAutoFit/>
          </a:bodyPr>
          <a:lstStyle/>
          <a:p>
            <a:pPr algn="ctr"/>
            <a:r>
              <a:rPr lang="en-US" dirty="0"/>
              <a:t>AI and Machine Learning Services</a:t>
            </a:r>
            <a:endParaRPr lang="en-US" b="1" dirty="0"/>
          </a:p>
        </p:txBody>
      </p:sp>
      <p:pic>
        <p:nvPicPr>
          <p:cNvPr id="16" name="Picture 15" descr="A cloud in a server room&#10;&#10;Description automatically generated">
            <a:extLst>
              <a:ext uri="{FF2B5EF4-FFF2-40B4-BE49-F238E27FC236}">
                <a16:creationId xmlns:a16="http://schemas.microsoft.com/office/drawing/2014/main" id="{7D5B8B7D-62B6-02EC-6C87-AD22E4C7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626" y="1327319"/>
            <a:ext cx="1837137" cy="1051560"/>
          </a:xfrm>
          <a:prstGeom prst="rect">
            <a:avLst/>
          </a:prstGeom>
        </p:spPr>
      </p:pic>
      <p:pic>
        <p:nvPicPr>
          <p:cNvPr id="18" name="Picture 17" descr="A robot holding a glowing brain&#10;&#10;Description automatically generated">
            <a:extLst>
              <a:ext uri="{FF2B5EF4-FFF2-40B4-BE49-F238E27FC236}">
                <a16:creationId xmlns:a16="http://schemas.microsoft.com/office/drawing/2014/main" id="{9B379A40-357D-552C-39B7-5507A922F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7596" y="1481536"/>
            <a:ext cx="1874647" cy="1051560"/>
          </a:xfrm>
          <a:prstGeom prst="rect">
            <a:avLst/>
          </a:prstGeom>
        </p:spPr>
      </p:pic>
    </p:spTree>
    <p:extLst>
      <p:ext uri="{BB962C8B-B14F-4D97-AF65-F5344CB8AC3E}">
        <p14:creationId xmlns:p14="http://schemas.microsoft.com/office/powerpoint/2010/main" val="3936055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B02A-88AE-FC6B-3829-6B1A60B372B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E0B148-A2A1-E213-7802-D5ACC210530D}"/>
              </a:ext>
            </a:extLst>
          </p:cNvPr>
          <p:cNvPicPr>
            <a:picLocks noChangeAspect="1"/>
          </p:cNvPicPr>
          <p:nvPr/>
        </p:nvPicPr>
        <p:blipFill>
          <a:blip r:embed="rId2"/>
          <a:stretch>
            <a:fillRect/>
          </a:stretch>
        </p:blipFill>
        <p:spPr>
          <a:xfrm>
            <a:off x="444614" y="786835"/>
            <a:ext cx="1533739" cy="885949"/>
          </a:xfrm>
          <a:prstGeom prst="rect">
            <a:avLst/>
          </a:prstGeom>
        </p:spPr>
      </p:pic>
      <p:pic>
        <p:nvPicPr>
          <p:cNvPr id="5" name="Picture 4">
            <a:extLst>
              <a:ext uri="{FF2B5EF4-FFF2-40B4-BE49-F238E27FC236}">
                <a16:creationId xmlns:a16="http://schemas.microsoft.com/office/drawing/2014/main" id="{6F2E55DD-0021-936A-7D48-1E6DF7C96D6F}"/>
              </a:ext>
            </a:extLst>
          </p:cNvPr>
          <p:cNvPicPr>
            <a:picLocks noChangeAspect="1"/>
          </p:cNvPicPr>
          <p:nvPr/>
        </p:nvPicPr>
        <p:blipFill>
          <a:blip r:embed="rId3"/>
          <a:stretch>
            <a:fillRect/>
          </a:stretch>
        </p:blipFill>
        <p:spPr>
          <a:xfrm>
            <a:off x="4491705" y="785815"/>
            <a:ext cx="2303470" cy="886968"/>
          </a:xfrm>
          <a:prstGeom prst="rect">
            <a:avLst/>
          </a:prstGeom>
        </p:spPr>
      </p:pic>
      <p:pic>
        <p:nvPicPr>
          <p:cNvPr id="7" name="Picture 6">
            <a:extLst>
              <a:ext uri="{FF2B5EF4-FFF2-40B4-BE49-F238E27FC236}">
                <a16:creationId xmlns:a16="http://schemas.microsoft.com/office/drawing/2014/main" id="{D54AABD9-B180-DBA8-5FA9-88F30C98AC08}"/>
              </a:ext>
            </a:extLst>
          </p:cNvPr>
          <p:cNvPicPr>
            <a:picLocks noChangeAspect="1"/>
          </p:cNvPicPr>
          <p:nvPr/>
        </p:nvPicPr>
        <p:blipFill>
          <a:blip r:embed="rId4"/>
          <a:stretch>
            <a:fillRect/>
          </a:stretch>
        </p:blipFill>
        <p:spPr>
          <a:xfrm>
            <a:off x="2258817" y="710114"/>
            <a:ext cx="1700700" cy="886968"/>
          </a:xfrm>
          <a:prstGeom prst="rect">
            <a:avLst/>
          </a:prstGeom>
        </p:spPr>
      </p:pic>
      <p:pic>
        <p:nvPicPr>
          <p:cNvPr id="9" name="Picture 8">
            <a:extLst>
              <a:ext uri="{FF2B5EF4-FFF2-40B4-BE49-F238E27FC236}">
                <a16:creationId xmlns:a16="http://schemas.microsoft.com/office/drawing/2014/main" id="{0ABFB194-21C7-EB6D-74D2-065B051844F9}"/>
              </a:ext>
            </a:extLst>
          </p:cNvPr>
          <p:cNvPicPr>
            <a:picLocks noChangeAspect="1"/>
          </p:cNvPicPr>
          <p:nvPr/>
        </p:nvPicPr>
        <p:blipFill>
          <a:blip r:embed="rId5"/>
          <a:stretch>
            <a:fillRect/>
          </a:stretch>
        </p:blipFill>
        <p:spPr>
          <a:xfrm>
            <a:off x="7403938" y="810140"/>
            <a:ext cx="2187182" cy="886968"/>
          </a:xfrm>
          <a:prstGeom prst="rect">
            <a:avLst/>
          </a:prstGeom>
        </p:spPr>
      </p:pic>
    </p:spTree>
    <p:extLst>
      <p:ext uri="{BB962C8B-B14F-4D97-AF65-F5344CB8AC3E}">
        <p14:creationId xmlns:p14="http://schemas.microsoft.com/office/powerpoint/2010/main" val="1679505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244B4A-C935-4069-D366-A3971AFD29F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AA559AB-F82A-74D2-12F0-74E421382319}"/>
              </a:ext>
            </a:extLst>
          </p:cNvPr>
          <p:cNvSpPr txBox="1"/>
          <p:nvPr/>
        </p:nvSpPr>
        <p:spPr>
          <a:xfrm>
            <a:off x="654050" y="0"/>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endParaRPr lang="en-US" sz="3000" dirty="0">
              <a:latin typeface="+mj-lt"/>
              <a:ea typeface="+mj-ea"/>
              <a:cs typeface="+mj-cs"/>
            </a:endParaRPr>
          </a:p>
          <a:p>
            <a:pPr>
              <a:lnSpc>
                <a:spcPct val="90000"/>
              </a:lnSpc>
              <a:spcBef>
                <a:spcPct val="0"/>
              </a:spcBef>
              <a:spcAft>
                <a:spcPts val="600"/>
              </a:spcAft>
            </a:pPr>
            <a:r>
              <a:rPr lang="en-US" sz="3000" dirty="0">
                <a:latin typeface="+mj-lt"/>
                <a:ea typeface="+mj-ea"/>
                <a:cs typeface="+mj-cs"/>
              </a:rPr>
              <a:t>Artificial Intelligence</a:t>
            </a:r>
          </a:p>
        </p:txBody>
      </p:sp>
      <p:cxnSp>
        <p:nvCxnSpPr>
          <p:cNvPr id="22" name="Straight Connector 2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34BB9A0-B4E7-00E9-90AA-6555775DF27A}"/>
              </a:ext>
            </a:extLst>
          </p:cNvPr>
          <p:cNvSpPr txBox="1"/>
          <p:nvPr/>
        </p:nvSpPr>
        <p:spPr>
          <a:xfrm>
            <a:off x="774700" y="1146365"/>
            <a:ext cx="3524250" cy="815786"/>
          </a:xfrm>
          <a:prstGeom prst="rect">
            <a:avLst/>
          </a:prstGeom>
        </p:spPr>
        <p:txBody>
          <a:bodyPr vert="horz" lIns="91440" tIns="45720" rIns="91440" bIns="45720" rtlCol="0">
            <a:normAutofit/>
          </a:bodyPr>
          <a:lstStyle/>
          <a:p>
            <a:pPr>
              <a:lnSpc>
                <a:spcPct val="90000"/>
              </a:lnSpc>
              <a:spcAft>
                <a:spcPts val="600"/>
              </a:spcAft>
            </a:pPr>
            <a:r>
              <a:rPr lang="en-US" sz="2000" dirty="0"/>
              <a:t>Leveraging AI to Drive Enterprise Transformation</a:t>
            </a:r>
          </a:p>
        </p:txBody>
      </p:sp>
      <p:sp>
        <p:nvSpPr>
          <p:cNvPr id="11" name="TextBox 10">
            <a:extLst>
              <a:ext uri="{FF2B5EF4-FFF2-40B4-BE49-F238E27FC236}">
                <a16:creationId xmlns:a16="http://schemas.microsoft.com/office/drawing/2014/main" id="{14D34807-DF75-14A0-D632-09F35037E7DB}"/>
              </a:ext>
            </a:extLst>
          </p:cNvPr>
          <p:cNvSpPr txBox="1"/>
          <p:nvPr/>
        </p:nvSpPr>
        <p:spPr>
          <a:xfrm>
            <a:off x="725768" y="1811218"/>
            <a:ext cx="6543712" cy="4678204"/>
          </a:xfrm>
          <a:prstGeom prst="rect">
            <a:avLst/>
          </a:prstGeom>
          <a:noFill/>
        </p:spPr>
        <p:txBody>
          <a:bodyPr wrap="square">
            <a:spAutoFit/>
          </a:bodyPr>
          <a:lstStyle/>
          <a:p>
            <a:pPr>
              <a:spcAft>
                <a:spcPts val="600"/>
              </a:spcAft>
            </a:pPr>
            <a:r>
              <a:rPr lang="en-US" dirty="0"/>
              <a:t>The potential of Artificial Intelligence to transform how we work, play, learn, shop, travel, and manage our health and finances is boundless. At </a:t>
            </a:r>
            <a:r>
              <a:rPr lang="en-US" dirty="0" err="1"/>
              <a:t>Nextech</a:t>
            </a:r>
            <a:r>
              <a:rPr lang="en-US" dirty="0"/>
              <a:t>, we adopt a tool-agnostic approach to implementing business and IT process automation, ensuring seamless service delivery that drives maximum benefits. Our focus is on delivering immediate, measurable results while aligning with your long-term vision. By anticipating customer needs and integrating forward-looking solutions, we empower you to achieve your organizational ambitions.</a:t>
            </a:r>
          </a:p>
          <a:p>
            <a:pPr>
              <a:spcAft>
                <a:spcPts val="600"/>
              </a:spcAft>
            </a:pPr>
            <a:endParaRPr lang="en-US" dirty="0"/>
          </a:p>
          <a:p>
            <a:pPr>
              <a:spcAft>
                <a:spcPts val="600"/>
              </a:spcAft>
            </a:pPr>
            <a:r>
              <a:rPr lang="en-US" dirty="0"/>
              <a:t>From automation to advanced analytics, </a:t>
            </a:r>
            <a:r>
              <a:rPr lang="en-US" dirty="0" err="1"/>
              <a:t>Nextech</a:t>
            </a:r>
            <a:r>
              <a:rPr lang="en-US" dirty="0"/>
              <a:t> enables global enterprises to confidently embrace AI-driven operating models across their business operations, processes, and product lines. Our expertise equips clients with the tools to enhance customer experiences, boost productivity, and drive profitability through successful AI implementations.</a:t>
            </a:r>
          </a:p>
        </p:txBody>
      </p:sp>
      <p:sp>
        <p:nvSpPr>
          <p:cNvPr id="17" name="TextBox 16">
            <a:extLst>
              <a:ext uri="{FF2B5EF4-FFF2-40B4-BE49-F238E27FC236}">
                <a16:creationId xmlns:a16="http://schemas.microsoft.com/office/drawing/2014/main" id="{1024AA7B-B5CD-1142-26D1-5C89BB6FA2A7}"/>
              </a:ext>
            </a:extLst>
          </p:cNvPr>
          <p:cNvSpPr txBox="1"/>
          <p:nvPr/>
        </p:nvSpPr>
        <p:spPr>
          <a:xfrm>
            <a:off x="7269480" y="871146"/>
            <a:ext cx="4934033" cy="3754874"/>
          </a:xfrm>
          <a:prstGeom prst="rect">
            <a:avLst/>
          </a:prstGeom>
          <a:noFill/>
        </p:spPr>
        <p:txBody>
          <a:bodyPr wrap="square">
            <a:spAutoFit/>
          </a:bodyPr>
          <a:lstStyle/>
          <a:p>
            <a:r>
              <a:rPr lang="en-US" sz="1400" dirty="0"/>
              <a:t>With a large, multi-disciplinary team specializing in Artificial Intelligence, Machine Learning, and Neural Networks, </a:t>
            </a:r>
            <a:r>
              <a:rPr lang="en-US" sz="1400" dirty="0" err="1"/>
              <a:t>Nextech</a:t>
            </a:r>
            <a:r>
              <a:rPr lang="en-US" sz="1400" dirty="0"/>
              <a:t> Enterprise USA delivers cutting-edge innovation and an unparalleled environment for creativity to help clients harness AI in transformative ways.</a:t>
            </a:r>
          </a:p>
          <a:p>
            <a:endParaRPr lang="en-US" sz="1400" dirty="0"/>
          </a:p>
          <a:p>
            <a:pPr marL="285750" indent="-285750">
              <a:buFont typeface="Wingdings" panose="05000000000000000000" pitchFamily="2" charset="2"/>
              <a:buChar char="Ø"/>
            </a:pPr>
            <a:r>
              <a:rPr lang="en-US" sz="1400" dirty="0"/>
              <a:t>    Combine the power of data and AI to scale and empower your enterprise.</a:t>
            </a:r>
          </a:p>
          <a:p>
            <a:pPr marL="285750" indent="-285750">
              <a:buFont typeface="Wingdings" panose="05000000000000000000" pitchFamily="2" charset="2"/>
              <a:buChar char="Ø"/>
            </a:pPr>
            <a:r>
              <a:rPr lang="en-US" sz="1400" dirty="0"/>
              <a:t>    Streamline business and IT processes through practical, design-driven automation.</a:t>
            </a:r>
          </a:p>
          <a:p>
            <a:pPr marL="285750" indent="-285750">
              <a:buFont typeface="Wingdings" panose="05000000000000000000" pitchFamily="2" charset="2"/>
              <a:buChar char="Ø"/>
            </a:pPr>
            <a:r>
              <a:rPr lang="en-US" sz="1400" dirty="0"/>
              <a:t>    Automate routine tasks and shape the future of augmented work.</a:t>
            </a:r>
          </a:p>
          <a:p>
            <a:pPr marL="285750" indent="-285750">
              <a:buFont typeface="Wingdings" panose="05000000000000000000" pitchFamily="2" charset="2"/>
              <a:buChar char="Ø"/>
            </a:pPr>
            <a:r>
              <a:rPr lang="en-US" sz="1400" dirty="0"/>
              <a:t>    Leverage a tool-agnostic approach to AI development, utilizing proven platforms and best practices.</a:t>
            </a:r>
          </a:p>
          <a:p>
            <a:endParaRPr lang="en-US" sz="1400" dirty="0"/>
          </a:p>
          <a:p>
            <a:r>
              <a:rPr lang="en-US" sz="1400" dirty="0" err="1"/>
              <a:t>Nextech</a:t>
            </a:r>
            <a:r>
              <a:rPr lang="en-US" sz="1400" dirty="0"/>
              <a:t> ensures your organization remains at the forefront of AI-powered innovation.</a:t>
            </a:r>
          </a:p>
        </p:txBody>
      </p:sp>
      <p:sp>
        <p:nvSpPr>
          <p:cNvPr id="19" name="Rectangle: Rounded Corners 18">
            <a:extLst>
              <a:ext uri="{FF2B5EF4-FFF2-40B4-BE49-F238E27FC236}">
                <a16:creationId xmlns:a16="http://schemas.microsoft.com/office/drawing/2014/main" id="{CC356492-3E97-5915-503A-BC1D8F0C8F97}"/>
              </a:ext>
            </a:extLst>
          </p:cNvPr>
          <p:cNvSpPr/>
          <p:nvPr/>
        </p:nvSpPr>
        <p:spPr>
          <a:xfrm>
            <a:off x="8380071" y="5312780"/>
            <a:ext cx="2662177" cy="5440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Consult with AI Expert</a:t>
            </a:r>
          </a:p>
        </p:txBody>
      </p:sp>
    </p:spTree>
    <p:extLst>
      <p:ext uri="{BB962C8B-B14F-4D97-AF65-F5344CB8AC3E}">
        <p14:creationId xmlns:p14="http://schemas.microsoft.com/office/powerpoint/2010/main" val="2258939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7999AE-BB3A-C32B-5FCF-7AC912611F27}"/>
              </a:ext>
            </a:extLst>
          </p:cNvPr>
          <p:cNvSpPr/>
          <p:nvPr/>
        </p:nvSpPr>
        <p:spPr>
          <a:xfrm>
            <a:off x="765800" y="510200"/>
            <a:ext cx="3424194" cy="50204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TextBox 5">
            <a:extLst>
              <a:ext uri="{FF2B5EF4-FFF2-40B4-BE49-F238E27FC236}">
                <a16:creationId xmlns:a16="http://schemas.microsoft.com/office/drawing/2014/main" id="{653AF107-2BCC-24D0-ED1E-4E0225A2A79C}"/>
              </a:ext>
            </a:extLst>
          </p:cNvPr>
          <p:cNvSpPr txBox="1"/>
          <p:nvPr/>
        </p:nvSpPr>
        <p:spPr>
          <a:xfrm>
            <a:off x="995767" y="2376556"/>
            <a:ext cx="3194227" cy="2893100"/>
          </a:xfrm>
          <a:prstGeom prst="rect">
            <a:avLst/>
          </a:prstGeom>
          <a:noFill/>
        </p:spPr>
        <p:txBody>
          <a:bodyPr wrap="square">
            <a:spAutoFit/>
          </a:bodyPr>
          <a:lstStyle/>
          <a:p>
            <a:r>
              <a:rPr lang="en-US" sz="1400" dirty="0" err="1"/>
              <a:t>Nextech</a:t>
            </a:r>
            <a:r>
              <a:rPr lang="en-US" sz="1400" dirty="0"/>
              <a:t> Enterprise USA empowers businesses to unlock the full potential of Artificial Intelligence with tailored strategies designed to align with their unique goals. Our experts assess AI readiness, identify high-impact opportunities, and develop actionable roadmaps that maximize ROI. By combining industry insights with cutting-edge technologies, we help organizations seamlessly integrate AI into their operations, driving innovation, efficiency, and growth..</a:t>
            </a:r>
            <a:endParaRPr lang="en-US" sz="1400" dirty="0">
              <a:effectLst/>
            </a:endParaRPr>
          </a:p>
        </p:txBody>
      </p:sp>
      <p:sp>
        <p:nvSpPr>
          <p:cNvPr id="7" name="TextBox 6">
            <a:extLst>
              <a:ext uri="{FF2B5EF4-FFF2-40B4-BE49-F238E27FC236}">
                <a16:creationId xmlns:a16="http://schemas.microsoft.com/office/drawing/2014/main" id="{ABB61A2F-22E8-8F51-3055-622609E30895}"/>
              </a:ext>
            </a:extLst>
          </p:cNvPr>
          <p:cNvSpPr txBox="1"/>
          <p:nvPr/>
        </p:nvSpPr>
        <p:spPr>
          <a:xfrm>
            <a:off x="1079380" y="834291"/>
            <a:ext cx="3027003" cy="369332"/>
          </a:xfrm>
          <a:prstGeom prst="rect">
            <a:avLst/>
          </a:prstGeom>
          <a:noFill/>
        </p:spPr>
        <p:txBody>
          <a:bodyPr wrap="square">
            <a:spAutoFit/>
          </a:bodyPr>
          <a:lstStyle/>
          <a:p>
            <a:pPr algn="ctr"/>
            <a:r>
              <a:rPr lang="en-US" dirty="0"/>
              <a:t>AI Strategy &amp; Consultation</a:t>
            </a:r>
            <a:endParaRPr lang="en-US" b="1" dirty="0"/>
          </a:p>
        </p:txBody>
      </p:sp>
      <p:pic>
        <p:nvPicPr>
          <p:cNvPr id="9" name="Picture 8">
            <a:extLst>
              <a:ext uri="{FF2B5EF4-FFF2-40B4-BE49-F238E27FC236}">
                <a16:creationId xmlns:a16="http://schemas.microsoft.com/office/drawing/2014/main" id="{0D06C1F7-A1B5-D4C8-1CE5-0CD373D72270}"/>
              </a:ext>
            </a:extLst>
          </p:cNvPr>
          <p:cNvPicPr>
            <a:picLocks noChangeAspect="1"/>
          </p:cNvPicPr>
          <p:nvPr/>
        </p:nvPicPr>
        <p:blipFill>
          <a:blip r:embed="rId2"/>
          <a:stretch>
            <a:fillRect/>
          </a:stretch>
        </p:blipFill>
        <p:spPr>
          <a:xfrm>
            <a:off x="1543177" y="1203623"/>
            <a:ext cx="1869440" cy="1051560"/>
          </a:xfrm>
          <a:prstGeom prst="rect">
            <a:avLst/>
          </a:prstGeom>
        </p:spPr>
      </p:pic>
      <p:sp>
        <p:nvSpPr>
          <p:cNvPr id="14" name="Rectangle 13">
            <a:extLst>
              <a:ext uri="{FF2B5EF4-FFF2-40B4-BE49-F238E27FC236}">
                <a16:creationId xmlns:a16="http://schemas.microsoft.com/office/drawing/2014/main" id="{E35738E1-F249-837E-90F6-C37A27284103}"/>
              </a:ext>
            </a:extLst>
          </p:cNvPr>
          <p:cNvSpPr/>
          <p:nvPr/>
        </p:nvSpPr>
        <p:spPr>
          <a:xfrm>
            <a:off x="5036160" y="562375"/>
            <a:ext cx="3424194" cy="57805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TextBox 14">
            <a:extLst>
              <a:ext uri="{FF2B5EF4-FFF2-40B4-BE49-F238E27FC236}">
                <a16:creationId xmlns:a16="http://schemas.microsoft.com/office/drawing/2014/main" id="{56AD45D5-CB6D-AEE3-6954-EEC79EE05938}"/>
              </a:ext>
            </a:extLst>
          </p:cNvPr>
          <p:cNvSpPr txBox="1"/>
          <p:nvPr/>
        </p:nvSpPr>
        <p:spPr>
          <a:xfrm>
            <a:off x="5266127" y="2681356"/>
            <a:ext cx="3194227" cy="3323987"/>
          </a:xfrm>
          <a:prstGeom prst="rect">
            <a:avLst/>
          </a:prstGeom>
          <a:noFill/>
        </p:spPr>
        <p:txBody>
          <a:bodyPr wrap="square">
            <a:spAutoFit/>
          </a:bodyPr>
          <a:lstStyle/>
          <a:p>
            <a:r>
              <a:rPr lang="en-US" sz="1400" dirty="0" err="1"/>
              <a:t>Nextech</a:t>
            </a:r>
            <a:r>
              <a:rPr lang="en-US" sz="1400" dirty="0"/>
              <a:t> Enterprise USA specializes in creating tailored AI solutions designed to address specific business challenges and unlock new opportunities. By leveraging cutting-edge technologies like machine learning, deep learning, and generative AI, we build scalable, end-to-end applications that drive efficiency, enhance decision-making, and deliver measurable results. Our custom solutions are designed with a tool-agnostic approach, ensuring seamless integration into your existing systems while maximizing ROI.</a:t>
            </a:r>
            <a:endParaRPr lang="en-US" sz="1400" dirty="0">
              <a:effectLst/>
            </a:endParaRPr>
          </a:p>
        </p:txBody>
      </p:sp>
      <p:sp>
        <p:nvSpPr>
          <p:cNvPr id="16" name="TextBox 15">
            <a:extLst>
              <a:ext uri="{FF2B5EF4-FFF2-40B4-BE49-F238E27FC236}">
                <a16:creationId xmlns:a16="http://schemas.microsoft.com/office/drawing/2014/main" id="{E26B39EE-E11F-403C-1131-54E7E861368D}"/>
              </a:ext>
            </a:extLst>
          </p:cNvPr>
          <p:cNvSpPr txBox="1"/>
          <p:nvPr/>
        </p:nvSpPr>
        <p:spPr>
          <a:xfrm>
            <a:off x="5349738" y="725111"/>
            <a:ext cx="3027003" cy="646331"/>
          </a:xfrm>
          <a:prstGeom prst="rect">
            <a:avLst/>
          </a:prstGeom>
          <a:noFill/>
        </p:spPr>
        <p:txBody>
          <a:bodyPr wrap="square">
            <a:spAutoFit/>
          </a:bodyPr>
          <a:lstStyle/>
          <a:p>
            <a:pPr algn="ctr"/>
            <a:r>
              <a:rPr lang="en-US" dirty="0"/>
              <a:t>Custom AI Solutions Development</a:t>
            </a:r>
            <a:endParaRPr lang="en-US" b="1" dirty="0"/>
          </a:p>
        </p:txBody>
      </p:sp>
      <p:sp>
        <p:nvSpPr>
          <p:cNvPr id="18" name="Rectangle 17">
            <a:extLst>
              <a:ext uri="{FF2B5EF4-FFF2-40B4-BE49-F238E27FC236}">
                <a16:creationId xmlns:a16="http://schemas.microsoft.com/office/drawing/2014/main" id="{21A22C98-505D-7B93-F46D-5A01D9A7C8AE}"/>
              </a:ext>
            </a:extLst>
          </p:cNvPr>
          <p:cNvSpPr/>
          <p:nvPr/>
        </p:nvSpPr>
        <p:spPr>
          <a:xfrm>
            <a:off x="8690319" y="662600"/>
            <a:ext cx="3424194" cy="50204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 name="TextBox 18">
            <a:extLst>
              <a:ext uri="{FF2B5EF4-FFF2-40B4-BE49-F238E27FC236}">
                <a16:creationId xmlns:a16="http://schemas.microsoft.com/office/drawing/2014/main" id="{B26BE6EE-4DD1-78A1-337E-D2418306E5DC}"/>
              </a:ext>
            </a:extLst>
          </p:cNvPr>
          <p:cNvSpPr txBox="1"/>
          <p:nvPr/>
        </p:nvSpPr>
        <p:spPr>
          <a:xfrm>
            <a:off x="8899309" y="2637581"/>
            <a:ext cx="3194227" cy="2677656"/>
          </a:xfrm>
          <a:prstGeom prst="rect">
            <a:avLst/>
          </a:prstGeom>
          <a:noFill/>
        </p:spPr>
        <p:txBody>
          <a:bodyPr wrap="square">
            <a:spAutoFit/>
          </a:bodyPr>
          <a:lstStyle/>
          <a:p>
            <a:r>
              <a:rPr lang="en-US" sz="1400" dirty="0" err="1"/>
              <a:t>Nextech</a:t>
            </a:r>
            <a:r>
              <a:rPr lang="en-US" sz="1400" dirty="0"/>
              <a:t> Enterprise USA specializes in Machine Learning and Neural Networks, leveraging advanced algorithms to empower businesses with predictive insights and intelligent automation. From building custom models to implementing deep learning techniques for image, text, and speech recognition, our solutions drive efficiency, enhance decision-making, and unlock new opportunities across industries</a:t>
            </a:r>
            <a:endParaRPr lang="en-US" sz="1400" dirty="0">
              <a:effectLst/>
            </a:endParaRPr>
          </a:p>
        </p:txBody>
      </p:sp>
      <p:sp>
        <p:nvSpPr>
          <p:cNvPr id="20" name="TextBox 19">
            <a:extLst>
              <a:ext uri="{FF2B5EF4-FFF2-40B4-BE49-F238E27FC236}">
                <a16:creationId xmlns:a16="http://schemas.microsoft.com/office/drawing/2014/main" id="{358F86BC-8501-02A7-B275-A21362738926}"/>
              </a:ext>
            </a:extLst>
          </p:cNvPr>
          <p:cNvSpPr txBox="1"/>
          <p:nvPr/>
        </p:nvSpPr>
        <p:spPr>
          <a:xfrm>
            <a:off x="8606706" y="884035"/>
            <a:ext cx="3315218" cy="646331"/>
          </a:xfrm>
          <a:prstGeom prst="rect">
            <a:avLst/>
          </a:prstGeom>
          <a:noFill/>
        </p:spPr>
        <p:txBody>
          <a:bodyPr wrap="square">
            <a:spAutoFit/>
          </a:bodyPr>
          <a:lstStyle/>
          <a:p>
            <a:pPr algn="ctr"/>
            <a:r>
              <a:rPr lang="en-US" dirty="0"/>
              <a:t>Machine Learning &amp; Neural Networks </a:t>
            </a:r>
            <a:endParaRPr lang="en-US" b="1" dirty="0"/>
          </a:p>
        </p:txBody>
      </p:sp>
      <p:pic>
        <p:nvPicPr>
          <p:cNvPr id="22" name="Picture 21">
            <a:extLst>
              <a:ext uri="{FF2B5EF4-FFF2-40B4-BE49-F238E27FC236}">
                <a16:creationId xmlns:a16="http://schemas.microsoft.com/office/drawing/2014/main" id="{34DE67B9-150B-BC5E-0B49-738D00BA1097}"/>
              </a:ext>
            </a:extLst>
          </p:cNvPr>
          <p:cNvPicPr>
            <a:picLocks noChangeAspect="1"/>
          </p:cNvPicPr>
          <p:nvPr/>
        </p:nvPicPr>
        <p:blipFill>
          <a:blip r:embed="rId3"/>
          <a:stretch>
            <a:fillRect/>
          </a:stretch>
        </p:blipFill>
        <p:spPr>
          <a:xfrm>
            <a:off x="5378959" y="1474802"/>
            <a:ext cx="2738595" cy="1051560"/>
          </a:xfrm>
          <a:prstGeom prst="rect">
            <a:avLst/>
          </a:prstGeom>
        </p:spPr>
      </p:pic>
      <p:pic>
        <p:nvPicPr>
          <p:cNvPr id="24" name="Picture 23" descr="A digital image of a human head&#10;&#10;Description automatically generated">
            <a:extLst>
              <a:ext uri="{FF2B5EF4-FFF2-40B4-BE49-F238E27FC236}">
                <a16:creationId xmlns:a16="http://schemas.microsoft.com/office/drawing/2014/main" id="{B40C4A0A-C0FF-0649-5428-58898CC0A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7531" y="1474802"/>
            <a:ext cx="1874647" cy="1051560"/>
          </a:xfrm>
          <a:prstGeom prst="rect">
            <a:avLst/>
          </a:prstGeom>
        </p:spPr>
      </p:pic>
    </p:spTree>
    <p:extLst>
      <p:ext uri="{BB962C8B-B14F-4D97-AF65-F5344CB8AC3E}">
        <p14:creationId xmlns:p14="http://schemas.microsoft.com/office/powerpoint/2010/main" val="2388905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F3D17-E523-F851-FA7B-597D9577726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FB3BBFC-BA4C-662B-B931-E9ADEEB37DB9}"/>
              </a:ext>
            </a:extLst>
          </p:cNvPr>
          <p:cNvSpPr/>
          <p:nvPr/>
        </p:nvSpPr>
        <p:spPr>
          <a:xfrm>
            <a:off x="765800" y="417603"/>
            <a:ext cx="3424194" cy="50204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a:extLst>
              <a:ext uri="{FF2B5EF4-FFF2-40B4-BE49-F238E27FC236}">
                <a16:creationId xmlns:a16="http://schemas.microsoft.com/office/drawing/2014/main" id="{328FCC4F-F544-F0C9-8DCC-98FCABA377D8}"/>
              </a:ext>
            </a:extLst>
          </p:cNvPr>
          <p:cNvSpPr txBox="1"/>
          <p:nvPr/>
        </p:nvSpPr>
        <p:spPr>
          <a:xfrm>
            <a:off x="979147" y="2461989"/>
            <a:ext cx="2997499" cy="2677656"/>
          </a:xfrm>
          <a:prstGeom prst="rect">
            <a:avLst/>
          </a:prstGeom>
          <a:noFill/>
        </p:spPr>
        <p:txBody>
          <a:bodyPr wrap="square">
            <a:spAutoFit/>
          </a:bodyPr>
          <a:lstStyle/>
          <a:p>
            <a:r>
              <a:rPr lang="en-US" sz="1400" dirty="0" err="1"/>
              <a:t>Nextech</a:t>
            </a:r>
            <a:r>
              <a:rPr lang="en-US" sz="1400" dirty="0"/>
              <a:t> Enterprise USA specializes in building robust data pipelines and architectures to support scalable AI solutions. Our services include data integration, curation, and preparation, ensuring that your data is clean, consistent, and ready for advanced analytics. By leveraging the latest technologies, we empower businesses to unlock actionable insights and drive smarter decision-making</a:t>
            </a:r>
            <a:endParaRPr lang="en-US" sz="1400" dirty="0">
              <a:effectLst/>
            </a:endParaRPr>
          </a:p>
        </p:txBody>
      </p:sp>
      <p:sp>
        <p:nvSpPr>
          <p:cNvPr id="8" name="TextBox 7">
            <a:extLst>
              <a:ext uri="{FF2B5EF4-FFF2-40B4-BE49-F238E27FC236}">
                <a16:creationId xmlns:a16="http://schemas.microsoft.com/office/drawing/2014/main" id="{00A09820-B4B1-753A-A308-F61494610C2A}"/>
              </a:ext>
            </a:extLst>
          </p:cNvPr>
          <p:cNvSpPr txBox="1"/>
          <p:nvPr/>
        </p:nvSpPr>
        <p:spPr>
          <a:xfrm>
            <a:off x="765800" y="874877"/>
            <a:ext cx="3424194" cy="369332"/>
          </a:xfrm>
          <a:prstGeom prst="rect">
            <a:avLst/>
          </a:prstGeom>
          <a:noFill/>
        </p:spPr>
        <p:txBody>
          <a:bodyPr wrap="square">
            <a:spAutoFit/>
          </a:bodyPr>
          <a:lstStyle/>
          <a:p>
            <a:pPr algn="ctr"/>
            <a:r>
              <a:rPr lang="en-US" dirty="0"/>
              <a:t>Data Engineering &amp; Management</a:t>
            </a:r>
          </a:p>
        </p:txBody>
      </p:sp>
      <p:pic>
        <p:nvPicPr>
          <p:cNvPr id="11" name="Picture 10" descr="A finger touching a screen&#10;&#10;Description automatically generated">
            <a:extLst>
              <a:ext uri="{FF2B5EF4-FFF2-40B4-BE49-F238E27FC236}">
                <a16:creationId xmlns:a16="http://schemas.microsoft.com/office/drawing/2014/main" id="{1A34D542-5810-F34D-209B-6C813DB57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566" y="1327319"/>
            <a:ext cx="1999899" cy="1051560"/>
          </a:xfrm>
          <a:prstGeom prst="rect">
            <a:avLst/>
          </a:prstGeom>
        </p:spPr>
      </p:pic>
      <p:sp>
        <p:nvSpPr>
          <p:cNvPr id="13" name="Rectangle 12">
            <a:extLst>
              <a:ext uri="{FF2B5EF4-FFF2-40B4-BE49-F238E27FC236}">
                <a16:creationId xmlns:a16="http://schemas.microsoft.com/office/drawing/2014/main" id="{7C3141EA-9B48-8F2A-12A3-5F29CC384FD9}"/>
              </a:ext>
            </a:extLst>
          </p:cNvPr>
          <p:cNvSpPr/>
          <p:nvPr/>
        </p:nvSpPr>
        <p:spPr>
          <a:xfrm>
            <a:off x="4577814" y="417603"/>
            <a:ext cx="3424194" cy="5337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extBox 13">
            <a:extLst>
              <a:ext uri="{FF2B5EF4-FFF2-40B4-BE49-F238E27FC236}">
                <a16:creationId xmlns:a16="http://schemas.microsoft.com/office/drawing/2014/main" id="{8FB245B5-4648-D952-F302-667FA70E0792}"/>
              </a:ext>
            </a:extLst>
          </p:cNvPr>
          <p:cNvSpPr txBox="1"/>
          <p:nvPr/>
        </p:nvSpPr>
        <p:spPr>
          <a:xfrm>
            <a:off x="4791161" y="2233497"/>
            <a:ext cx="2997499" cy="3323987"/>
          </a:xfrm>
          <a:prstGeom prst="rect">
            <a:avLst/>
          </a:prstGeom>
          <a:noFill/>
        </p:spPr>
        <p:txBody>
          <a:bodyPr wrap="square">
            <a:spAutoFit/>
          </a:bodyPr>
          <a:lstStyle/>
          <a:p>
            <a:r>
              <a:rPr lang="en-US" sz="1400" dirty="0" err="1"/>
              <a:t>Nextech</a:t>
            </a:r>
            <a:r>
              <a:rPr lang="en-US" sz="1400" dirty="0"/>
              <a:t> Enterprise USA leverages cutting-edge AI technologies to automate repetitive tasks and streamline workflows, enhancing operational efficiency and reducing costs. By integrating intelligent automation solutions, we empower businesses to optimize processes, improve accuracy, and focus on strategic, high-value activities. From robotic process automation (RPA) to intelligent workflows, </a:t>
            </a:r>
            <a:r>
              <a:rPr lang="en-US" sz="1400" dirty="0" err="1"/>
              <a:t>Nextech</a:t>
            </a:r>
            <a:r>
              <a:rPr lang="en-US" sz="1400" dirty="0"/>
              <a:t> enables the future of augmented work, driving innovation and productivity across industries.</a:t>
            </a:r>
            <a:endParaRPr lang="en-US" sz="1400" dirty="0">
              <a:effectLst/>
            </a:endParaRPr>
          </a:p>
        </p:txBody>
      </p:sp>
      <p:sp>
        <p:nvSpPr>
          <p:cNvPr id="15" name="TextBox 14">
            <a:extLst>
              <a:ext uri="{FF2B5EF4-FFF2-40B4-BE49-F238E27FC236}">
                <a16:creationId xmlns:a16="http://schemas.microsoft.com/office/drawing/2014/main" id="{1494BCB2-36E4-9090-C713-6D61E876625D}"/>
              </a:ext>
            </a:extLst>
          </p:cNvPr>
          <p:cNvSpPr txBox="1"/>
          <p:nvPr/>
        </p:nvSpPr>
        <p:spPr>
          <a:xfrm>
            <a:off x="4577814" y="646385"/>
            <a:ext cx="3424194" cy="369332"/>
          </a:xfrm>
          <a:prstGeom prst="rect">
            <a:avLst/>
          </a:prstGeom>
          <a:noFill/>
        </p:spPr>
        <p:txBody>
          <a:bodyPr wrap="square">
            <a:spAutoFit/>
          </a:bodyPr>
          <a:lstStyle/>
          <a:p>
            <a:pPr algn="ctr"/>
            <a:r>
              <a:rPr lang="en-US" dirty="0"/>
              <a:t>Data Engineering &amp; Management</a:t>
            </a:r>
          </a:p>
        </p:txBody>
      </p:sp>
      <p:pic>
        <p:nvPicPr>
          <p:cNvPr id="17" name="Picture 16">
            <a:extLst>
              <a:ext uri="{FF2B5EF4-FFF2-40B4-BE49-F238E27FC236}">
                <a16:creationId xmlns:a16="http://schemas.microsoft.com/office/drawing/2014/main" id="{ADE1581A-1518-E089-E926-95F7B025AE6E}"/>
              </a:ext>
            </a:extLst>
          </p:cNvPr>
          <p:cNvPicPr>
            <a:picLocks noChangeAspect="1"/>
          </p:cNvPicPr>
          <p:nvPr/>
        </p:nvPicPr>
        <p:blipFill>
          <a:blip r:embed="rId3"/>
          <a:stretch>
            <a:fillRect/>
          </a:stretch>
        </p:blipFill>
        <p:spPr>
          <a:xfrm>
            <a:off x="5220512" y="1134762"/>
            <a:ext cx="1999899" cy="979690"/>
          </a:xfrm>
          <a:prstGeom prst="rect">
            <a:avLst/>
          </a:prstGeom>
        </p:spPr>
      </p:pic>
      <p:sp>
        <p:nvSpPr>
          <p:cNvPr id="18" name="Rectangle 17">
            <a:extLst>
              <a:ext uri="{FF2B5EF4-FFF2-40B4-BE49-F238E27FC236}">
                <a16:creationId xmlns:a16="http://schemas.microsoft.com/office/drawing/2014/main" id="{BD722173-27B3-79A0-289A-B1A49B88E35F}"/>
              </a:ext>
            </a:extLst>
          </p:cNvPr>
          <p:cNvSpPr/>
          <p:nvPr/>
        </p:nvSpPr>
        <p:spPr>
          <a:xfrm>
            <a:off x="8389828" y="391035"/>
            <a:ext cx="3424194" cy="5337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 name="TextBox 18">
            <a:extLst>
              <a:ext uri="{FF2B5EF4-FFF2-40B4-BE49-F238E27FC236}">
                <a16:creationId xmlns:a16="http://schemas.microsoft.com/office/drawing/2014/main" id="{DE78D764-EA70-C3E0-51C9-1B3CEBC1B415}"/>
              </a:ext>
            </a:extLst>
          </p:cNvPr>
          <p:cNvSpPr txBox="1"/>
          <p:nvPr/>
        </p:nvSpPr>
        <p:spPr>
          <a:xfrm>
            <a:off x="8603175" y="2206929"/>
            <a:ext cx="2997499" cy="3323987"/>
          </a:xfrm>
          <a:prstGeom prst="rect">
            <a:avLst/>
          </a:prstGeom>
          <a:noFill/>
        </p:spPr>
        <p:txBody>
          <a:bodyPr wrap="square">
            <a:spAutoFit/>
          </a:bodyPr>
          <a:lstStyle/>
          <a:p>
            <a:r>
              <a:rPr lang="en-US" sz="1400" dirty="0" err="1"/>
              <a:t>Nextech</a:t>
            </a:r>
            <a:r>
              <a:rPr lang="en-US" sz="1400" dirty="0"/>
              <a:t> Enterprise USA ensures responsible and transparent AI adoption by establishing robust governance frameworks. We focus on ethical AI practices, prioritizing fairness, accountability, and compliance with global standards. Our solutions are designed to mitigate biases, safeguard data privacy, and align with your organization's values, enabling trust and reliability in every AI application. With </a:t>
            </a:r>
            <a:r>
              <a:rPr lang="en-US" sz="1400" dirty="0" err="1"/>
              <a:t>Nextech</a:t>
            </a:r>
            <a:r>
              <a:rPr lang="en-US" sz="1400" dirty="0"/>
              <a:t>, you can confidently innovate while upholding the highest ethical standards.</a:t>
            </a:r>
            <a:endParaRPr lang="en-US" sz="1400" dirty="0">
              <a:effectLst/>
            </a:endParaRPr>
          </a:p>
        </p:txBody>
      </p:sp>
      <p:sp>
        <p:nvSpPr>
          <p:cNvPr id="20" name="TextBox 19">
            <a:extLst>
              <a:ext uri="{FF2B5EF4-FFF2-40B4-BE49-F238E27FC236}">
                <a16:creationId xmlns:a16="http://schemas.microsoft.com/office/drawing/2014/main" id="{9176F534-4089-7D02-425A-9351BFAAD7D6}"/>
              </a:ext>
            </a:extLst>
          </p:cNvPr>
          <p:cNvSpPr txBox="1"/>
          <p:nvPr/>
        </p:nvSpPr>
        <p:spPr>
          <a:xfrm>
            <a:off x="8389828" y="619817"/>
            <a:ext cx="3424194" cy="369332"/>
          </a:xfrm>
          <a:prstGeom prst="rect">
            <a:avLst/>
          </a:prstGeom>
          <a:noFill/>
        </p:spPr>
        <p:txBody>
          <a:bodyPr wrap="square">
            <a:spAutoFit/>
          </a:bodyPr>
          <a:lstStyle/>
          <a:p>
            <a:pPr algn="ctr"/>
            <a:r>
              <a:rPr lang="en-US"/>
              <a:t>AI Governance &amp; Ethical AI</a:t>
            </a:r>
            <a:endParaRPr lang="en-US" dirty="0"/>
          </a:p>
        </p:txBody>
      </p:sp>
      <p:pic>
        <p:nvPicPr>
          <p:cNvPr id="23" name="Picture 22" descr="A hand holding a scale&#10;&#10;Description automatically generated">
            <a:extLst>
              <a:ext uri="{FF2B5EF4-FFF2-40B4-BE49-F238E27FC236}">
                <a16:creationId xmlns:a16="http://schemas.microsoft.com/office/drawing/2014/main" id="{A1C21FDA-7711-AD90-23DA-197C87E6ED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857" y="1072259"/>
            <a:ext cx="1499032" cy="1051560"/>
          </a:xfrm>
          <a:prstGeom prst="rect">
            <a:avLst/>
          </a:prstGeom>
        </p:spPr>
      </p:pic>
    </p:spTree>
    <p:extLst>
      <p:ext uri="{BB962C8B-B14F-4D97-AF65-F5344CB8AC3E}">
        <p14:creationId xmlns:p14="http://schemas.microsoft.com/office/powerpoint/2010/main" val="3676683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4C31E5-D13B-F9DC-24CE-F7785AAC9FAC}"/>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69590E-AAF9-2FD2-0A7E-FD49CC1196C6}"/>
              </a:ext>
            </a:extLst>
          </p:cNvPr>
          <p:cNvPicPr>
            <a:picLocks noChangeAspect="1"/>
          </p:cNvPicPr>
          <p:nvPr/>
        </p:nvPicPr>
        <p:blipFill>
          <a:blip r:embed="rId2"/>
          <a:srcRect b="1746"/>
          <a:stretch/>
        </p:blipFill>
        <p:spPr>
          <a:xfrm>
            <a:off x="3049" y="-31"/>
            <a:ext cx="12191977" cy="6858022"/>
          </a:xfrm>
          <a:prstGeom prst="rect">
            <a:avLst/>
          </a:prstGeom>
        </p:spPr>
      </p:pic>
      <p:sp>
        <p:nvSpPr>
          <p:cNvPr id="17" name="Rectangle 16">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505B73-B728-B861-3E46-86A5891FC8E1}"/>
              </a:ext>
            </a:extLst>
          </p:cNvPr>
          <p:cNvSpPr txBox="1"/>
          <p:nvPr/>
        </p:nvSpPr>
        <p:spPr>
          <a:xfrm>
            <a:off x="242831" y="454281"/>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dirty="0">
                <a:solidFill>
                  <a:srgbClr val="FFFFFF"/>
                </a:solidFill>
                <a:latin typeface="+mj-lt"/>
                <a:ea typeface="+mj-ea"/>
                <a:cs typeface="+mj-cs"/>
              </a:rPr>
              <a:t>AI Agent Solutions</a:t>
            </a:r>
          </a:p>
        </p:txBody>
      </p:sp>
      <p:sp>
        <p:nvSpPr>
          <p:cNvPr id="19" name="Rectangle 1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7C26DE6-E800-A97D-41F9-3C4B23B9502E}"/>
              </a:ext>
            </a:extLst>
          </p:cNvPr>
          <p:cNvSpPr txBox="1"/>
          <p:nvPr/>
        </p:nvSpPr>
        <p:spPr>
          <a:xfrm>
            <a:off x="242831" y="1777237"/>
            <a:ext cx="2245726" cy="2862322"/>
          </a:xfrm>
          <a:prstGeom prst="rect">
            <a:avLst/>
          </a:prstGeom>
          <a:noFill/>
        </p:spPr>
        <p:txBody>
          <a:bodyPr wrap="square">
            <a:spAutoFit/>
          </a:bodyPr>
          <a:lstStyle/>
          <a:p>
            <a:r>
              <a:rPr lang="en-US" dirty="0">
                <a:solidFill>
                  <a:schemeClr val="bg1"/>
                </a:solidFill>
              </a:rPr>
              <a:t>Revolutionize your business with intelligent, autonomous AI agents designed to drive efficiency, enhance decision-making, and deliver exceptional user experiences.</a:t>
            </a:r>
          </a:p>
        </p:txBody>
      </p:sp>
    </p:spTree>
    <p:extLst>
      <p:ext uri="{BB962C8B-B14F-4D97-AF65-F5344CB8AC3E}">
        <p14:creationId xmlns:p14="http://schemas.microsoft.com/office/powerpoint/2010/main" val="4147310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6BF0A-8115-CB95-F1F8-84EADB851A89}"/>
            </a:ext>
          </a:extLst>
        </p:cNvPr>
        <p:cNvGrpSpPr/>
        <p:nvPr/>
      </p:nvGrpSpPr>
      <p:grpSpPr>
        <a:xfrm>
          <a:off x="0" y="0"/>
          <a:ext cx="0" cy="0"/>
          <a:chOff x="0" y="0"/>
          <a:chExt cx="0" cy="0"/>
        </a:xfrm>
      </p:grpSpPr>
    </p:spTree>
    <p:extLst>
      <p:ext uri="{BB962C8B-B14F-4D97-AF65-F5344CB8AC3E}">
        <p14:creationId xmlns:p14="http://schemas.microsoft.com/office/powerpoint/2010/main" val="3107621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29270-E1A8-E791-D48F-12B8F55958CE}"/>
            </a:ext>
          </a:extLst>
        </p:cNvPr>
        <p:cNvGrpSpPr/>
        <p:nvPr/>
      </p:nvGrpSpPr>
      <p:grpSpPr>
        <a:xfrm>
          <a:off x="0" y="0"/>
          <a:ext cx="0" cy="0"/>
          <a:chOff x="0" y="0"/>
          <a:chExt cx="0" cy="0"/>
        </a:xfrm>
      </p:grpSpPr>
    </p:spTree>
    <p:extLst>
      <p:ext uri="{BB962C8B-B14F-4D97-AF65-F5344CB8AC3E}">
        <p14:creationId xmlns:p14="http://schemas.microsoft.com/office/powerpoint/2010/main" val="2406431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CA6A2-1D11-8909-F8C1-499B0B6BA075}"/>
            </a:ext>
          </a:extLst>
        </p:cNvPr>
        <p:cNvGrpSpPr/>
        <p:nvPr/>
      </p:nvGrpSpPr>
      <p:grpSpPr>
        <a:xfrm>
          <a:off x="0" y="0"/>
          <a:ext cx="0" cy="0"/>
          <a:chOff x="0" y="0"/>
          <a:chExt cx="0" cy="0"/>
        </a:xfrm>
      </p:grpSpPr>
    </p:spTree>
    <p:extLst>
      <p:ext uri="{BB962C8B-B14F-4D97-AF65-F5344CB8AC3E}">
        <p14:creationId xmlns:p14="http://schemas.microsoft.com/office/powerpoint/2010/main" val="1580162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73CE0-55F0-6F45-2633-1950B540E9B8}"/>
            </a:ext>
          </a:extLst>
        </p:cNvPr>
        <p:cNvGrpSpPr/>
        <p:nvPr/>
      </p:nvGrpSpPr>
      <p:grpSpPr>
        <a:xfrm>
          <a:off x="0" y="0"/>
          <a:ext cx="0" cy="0"/>
          <a:chOff x="0" y="0"/>
          <a:chExt cx="0" cy="0"/>
        </a:xfrm>
      </p:grpSpPr>
    </p:spTree>
    <p:extLst>
      <p:ext uri="{BB962C8B-B14F-4D97-AF65-F5344CB8AC3E}">
        <p14:creationId xmlns:p14="http://schemas.microsoft.com/office/powerpoint/2010/main" val="314178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331B18-3C69-A37D-978A-98ED04104AE7}"/>
              </a:ext>
            </a:extLst>
          </p:cNvPr>
          <p:cNvSpPr txBox="1"/>
          <p:nvPr/>
        </p:nvSpPr>
        <p:spPr>
          <a:xfrm>
            <a:off x="605590" y="809659"/>
            <a:ext cx="7460723" cy="523220"/>
          </a:xfrm>
          <a:prstGeom prst="rect">
            <a:avLst/>
          </a:prstGeom>
          <a:noFill/>
        </p:spPr>
        <p:txBody>
          <a:bodyPr wrap="square">
            <a:spAutoFit/>
          </a:bodyPr>
          <a:lstStyle/>
          <a:p>
            <a:r>
              <a:rPr lang="en-US" sz="2800" dirty="0"/>
              <a:t>Empowering your business with technology</a:t>
            </a:r>
          </a:p>
        </p:txBody>
      </p:sp>
      <p:pic>
        <p:nvPicPr>
          <p:cNvPr id="7" name="Picture 6">
            <a:extLst>
              <a:ext uri="{FF2B5EF4-FFF2-40B4-BE49-F238E27FC236}">
                <a16:creationId xmlns:a16="http://schemas.microsoft.com/office/drawing/2014/main" id="{63AF1BCA-3B9B-99F4-3186-FE4791B94421}"/>
              </a:ext>
            </a:extLst>
          </p:cNvPr>
          <p:cNvPicPr>
            <a:picLocks noChangeAspect="1"/>
          </p:cNvPicPr>
          <p:nvPr/>
        </p:nvPicPr>
        <p:blipFill>
          <a:blip r:embed="rId2"/>
          <a:stretch>
            <a:fillRect/>
          </a:stretch>
        </p:blipFill>
        <p:spPr>
          <a:xfrm>
            <a:off x="263140" y="1497289"/>
            <a:ext cx="3642319" cy="4364317"/>
          </a:xfrm>
          <a:prstGeom prst="rect">
            <a:avLst/>
          </a:prstGeom>
        </p:spPr>
      </p:pic>
      <p:pic>
        <p:nvPicPr>
          <p:cNvPr id="11" name="Picture 10">
            <a:extLst>
              <a:ext uri="{FF2B5EF4-FFF2-40B4-BE49-F238E27FC236}">
                <a16:creationId xmlns:a16="http://schemas.microsoft.com/office/drawing/2014/main" id="{5EADAACF-23E5-47FF-D25F-CD168593B089}"/>
              </a:ext>
            </a:extLst>
          </p:cNvPr>
          <p:cNvPicPr>
            <a:picLocks noChangeAspect="1"/>
          </p:cNvPicPr>
          <p:nvPr/>
        </p:nvPicPr>
        <p:blipFill>
          <a:blip r:embed="rId3"/>
          <a:stretch>
            <a:fillRect/>
          </a:stretch>
        </p:blipFill>
        <p:spPr>
          <a:xfrm>
            <a:off x="8162144" y="1499918"/>
            <a:ext cx="3846528" cy="4361688"/>
          </a:xfrm>
          <a:prstGeom prst="rect">
            <a:avLst/>
          </a:prstGeom>
        </p:spPr>
      </p:pic>
      <p:pic>
        <p:nvPicPr>
          <p:cNvPr id="13" name="Picture 12">
            <a:extLst>
              <a:ext uri="{FF2B5EF4-FFF2-40B4-BE49-F238E27FC236}">
                <a16:creationId xmlns:a16="http://schemas.microsoft.com/office/drawing/2014/main" id="{B2996783-C2E8-DC2A-F917-CF0E011CBEFA}"/>
              </a:ext>
            </a:extLst>
          </p:cNvPr>
          <p:cNvPicPr>
            <a:picLocks noChangeAspect="1"/>
          </p:cNvPicPr>
          <p:nvPr/>
        </p:nvPicPr>
        <p:blipFill>
          <a:blip r:embed="rId4"/>
          <a:stretch>
            <a:fillRect/>
          </a:stretch>
        </p:blipFill>
        <p:spPr>
          <a:xfrm>
            <a:off x="4127932" y="1499918"/>
            <a:ext cx="3914040" cy="4361688"/>
          </a:xfrm>
          <a:prstGeom prst="rect">
            <a:avLst/>
          </a:prstGeom>
        </p:spPr>
      </p:pic>
      <p:sp>
        <p:nvSpPr>
          <p:cNvPr id="2" name="Rectangle: Rounded Corners 1">
            <a:extLst>
              <a:ext uri="{FF2B5EF4-FFF2-40B4-BE49-F238E27FC236}">
                <a16:creationId xmlns:a16="http://schemas.microsoft.com/office/drawing/2014/main" id="{F54C40B9-E53E-9A2B-F859-47309939571B}"/>
              </a:ext>
            </a:extLst>
          </p:cNvPr>
          <p:cNvSpPr/>
          <p:nvPr/>
        </p:nvSpPr>
        <p:spPr>
          <a:xfrm>
            <a:off x="2106592" y="5451676"/>
            <a:ext cx="1435261" cy="2777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 More</a:t>
            </a:r>
          </a:p>
        </p:txBody>
      </p:sp>
      <p:sp>
        <p:nvSpPr>
          <p:cNvPr id="4" name="Rectangle: Rounded Corners 3">
            <a:extLst>
              <a:ext uri="{FF2B5EF4-FFF2-40B4-BE49-F238E27FC236}">
                <a16:creationId xmlns:a16="http://schemas.microsoft.com/office/drawing/2014/main" id="{5BC3FB27-CEF8-C5D9-C0DE-4364D10BC954}"/>
              </a:ext>
            </a:extLst>
          </p:cNvPr>
          <p:cNvSpPr/>
          <p:nvPr/>
        </p:nvSpPr>
        <p:spPr>
          <a:xfrm>
            <a:off x="9782536" y="5279984"/>
            <a:ext cx="1435261" cy="2777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 More</a:t>
            </a:r>
          </a:p>
        </p:txBody>
      </p:sp>
      <p:sp>
        <p:nvSpPr>
          <p:cNvPr id="5" name="Rectangle: Rounded Corners 4">
            <a:extLst>
              <a:ext uri="{FF2B5EF4-FFF2-40B4-BE49-F238E27FC236}">
                <a16:creationId xmlns:a16="http://schemas.microsoft.com/office/drawing/2014/main" id="{440E191A-06DF-E866-16E1-B2091FECC89C}"/>
              </a:ext>
            </a:extLst>
          </p:cNvPr>
          <p:cNvSpPr/>
          <p:nvPr/>
        </p:nvSpPr>
        <p:spPr>
          <a:xfrm>
            <a:off x="5316171" y="5358082"/>
            <a:ext cx="1435261" cy="2777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 More</a:t>
            </a:r>
          </a:p>
        </p:txBody>
      </p:sp>
    </p:spTree>
    <p:extLst>
      <p:ext uri="{BB962C8B-B14F-4D97-AF65-F5344CB8AC3E}">
        <p14:creationId xmlns:p14="http://schemas.microsoft.com/office/powerpoint/2010/main" val="42687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AF48A-003E-F812-1925-EAB2A8B1444E}"/>
            </a:ext>
          </a:extLst>
        </p:cNvPr>
        <p:cNvGrpSpPr/>
        <p:nvPr/>
      </p:nvGrpSpPr>
      <p:grpSpPr>
        <a:xfrm>
          <a:off x="0" y="0"/>
          <a:ext cx="0" cy="0"/>
          <a:chOff x="0" y="0"/>
          <a:chExt cx="0" cy="0"/>
        </a:xfrm>
      </p:grpSpPr>
    </p:spTree>
    <p:extLst>
      <p:ext uri="{BB962C8B-B14F-4D97-AF65-F5344CB8AC3E}">
        <p14:creationId xmlns:p14="http://schemas.microsoft.com/office/powerpoint/2010/main" val="2086237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5A03A-98EE-F758-D6B4-296B62FBC018}"/>
            </a:ext>
          </a:extLst>
        </p:cNvPr>
        <p:cNvGrpSpPr/>
        <p:nvPr/>
      </p:nvGrpSpPr>
      <p:grpSpPr>
        <a:xfrm>
          <a:off x="0" y="0"/>
          <a:ext cx="0" cy="0"/>
          <a:chOff x="0" y="0"/>
          <a:chExt cx="0" cy="0"/>
        </a:xfrm>
      </p:grpSpPr>
    </p:spTree>
    <p:extLst>
      <p:ext uri="{BB962C8B-B14F-4D97-AF65-F5344CB8AC3E}">
        <p14:creationId xmlns:p14="http://schemas.microsoft.com/office/powerpoint/2010/main" val="291125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23FD89-6195-2018-2132-03C9DE8174CA}"/>
              </a:ext>
            </a:extLst>
          </p:cNvPr>
          <p:cNvPicPr>
            <a:picLocks noChangeAspect="1"/>
          </p:cNvPicPr>
          <p:nvPr/>
        </p:nvPicPr>
        <p:blipFill>
          <a:blip r:embed="rId2"/>
          <a:stretch>
            <a:fillRect/>
          </a:stretch>
        </p:blipFill>
        <p:spPr>
          <a:xfrm>
            <a:off x="484632" y="1256343"/>
            <a:ext cx="3517119" cy="4339167"/>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F525198-601B-D7F8-BC0F-445DB304C62F}"/>
              </a:ext>
            </a:extLst>
          </p:cNvPr>
          <p:cNvPicPr>
            <a:picLocks noChangeAspect="1"/>
          </p:cNvPicPr>
          <p:nvPr/>
        </p:nvPicPr>
        <p:blipFill>
          <a:blip r:embed="rId3"/>
          <a:stretch>
            <a:fillRect/>
          </a:stretch>
        </p:blipFill>
        <p:spPr>
          <a:xfrm>
            <a:off x="4312088" y="1458409"/>
            <a:ext cx="3537345" cy="4261608"/>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A8FF07F-5BAA-0846-198B-4746C1EB4CDC}"/>
              </a:ext>
            </a:extLst>
          </p:cNvPr>
          <p:cNvPicPr>
            <a:picLocks noChangeAspect="1"/>
          </p:cNvPicPr>
          <p:nvPr/>
        </p:nvPicPr>
        <p:blipFill>
          <a:blip r:embed="rId4"/>
          <a:stretch>
            <a:fillRect/>
          </a:stretch>
        </p:blipFill>
        <p:spPr>
          <a:xfrm>
            <a:off x="8159770" y="1351240"/>
            <a:ext cx="3517120" cy="4276734"/>
          </a:xfrm>
          <a:prstGeom prst="rect">
            <a:avLst/>
          </a:prstGeom>
        </p:spPr>
      </p:pic>
    </p:spTree>
    <p:extLst>
      <p:ext uri="{BB962C8B-B14F-4D97-AF65-F5344CB8AC3E}">
        <p14:creationId xmlns:p14="http://schemas.microsoft.com/office/powerpoint/2010/main" val="63685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5EFE44-067A-F1BC-503E-6E3078F0A491}"/>
              </a:ext>
            </a:extLst>
          </p:cNvPr>
          <p:cNvPicPr>
            <a:picLocks noChangeAspect="1"/>
          </p:cNvPicPr>
          <p:nvPr/>
        </p:nvPicPr>
        <p:blipFill>
          <a:blip r:embed="rId2"/>
          <a:srcRect l="30414" r="7194" b="1"/>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845C2D7-E4DE-2DED-EE5A-FC91EFE8036D}"/>
              </a:ext>
            </a:extLst>
          </p:cNvPr>
          <p:cNvSpPr txBox="1"/>
          <p:nvPr/>
        </p:nvSpPr>
        <p:spPr>
          <a:xfrm>
            <a:off x="208547" y="268873"/>
            <a:ext cx="5887453"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0" dirty="0">
                <a:effectLst/>
                <a:latin typeface="+mj-lt"/>
                <a:ea typeface="+mj-ea"/>
                <a:cs typeface="+mj-cs"/>
              </a:rPr>
              <a:t>Digital Optimization page </a:t>
            </a:r>
            <a:endParaRPr lang="en-US" sz="4000" b="1" dirty="0">
              <a:latin typeface="+mj-lt"/>
              <a:ea typeface="+mj-ea"/>
              <a:cs typeface="+mj-cs"/>
            </a:endParaRPr>
          </a:p>
          <a:p>
            <a:pPr>
              <a:lnSpc>
                <a:spcPct val="90000"/>
              </a:lnSpc>
              <a:spcBef>
                <a:spcPct val="0"/>
              </a:spcBef>
              <a:spcAft>
                <a:spcPts val="600"/>
              </a:spcAft>
            </a:pPr>
            <a:endParaRPr lang="en-US" sz="4000" b="0" dirty="0">
              <a:effectLst/>
              <a:latin typeface="+mj-lt"/>
              <a:ea typeface="+mj-ea"/>
              <a:cs typeface="+mj-cs"/>
            </a:endParaRPr>
          </a:p>
        </p:txBody>
      </p:sp>
      <p:sp>
        <p:nvSpPr>
          <p:cNvPr id="8" name="TextBox 7">
            <a:extLst>
              <a:ext uri="{FF2B5EF4-FFF2-40B4-BE49-F238E27FC236}">
                <a16:creationId xmlns:a16="http://schemas.microsoft.com/office/drawing/2014/main" id="{1613E306-41DF-EEB0-46C9-FAF28BD19345}"/>
              </a:ext>
            </a:extLst>
          </p:cNvPr>
          <p:cNvSpPr txBox="1"/>
          <p:nvPr/>
        </p:nvSpPr>
        <p:spPr>
          <a:xfrm>
            <a:off x="64011" y="2265037"/>
            <a:ext cx="6305278" cy="3742762"/>
          </a:xfrm>
          <a:prstGeom prst="rect">
            <a:avLst/>
          </a:prstGeom>
        </p:spPr>
        <p:txBody>
          <a:bodyPr vert="horz" lIns="91440" tIns="45720" rIns="91440" bIns="45720" rtlCol="0">
            <a:normAutofit/>
          </a:bodyPr>
          <a:lstStyle/>
          <a:p>
            <a:pPr>
              <a:lnSpc>
                <a:spcPct val="90000"/>
              </a:lnSpc>
              <a:spcAft>
                <a:spcPts val="600"/>
              </a:spcAft>
            </a:pPr>
            <a:r>
              <a:rPr lang="en-US" sz="3200" b="1" dirty="0">
                <a:solidFill>
                  <a:schemeClr val="accent4">
                    <a:lumMod val="60000"/>
                    <a:lumOff val="40000"/>
                  </a:schemeClr>
                </a:solidFill>
              </a:rPr>
              <a:t>Accelerated Digital Enablement</a:t>
            </a:r>
          </a:p>
          <a:p>
            <a:pPr>
              <a:lnSpc>
                <a:spcPct val="90000"/>
              </a:lnSpc>
              <a:spcAft>
                <a:spcPts val="600"/>
              </a:spcAft>
            </a:pPr>
            <a:r>
              <a:rPr lang="en-US" sz="2400" dirty="0"/>
              <a:t>In today’s fast-paced world, robust digital capabilities are essential.</a:t>
            </a:r>
          </a:p>
          <a:p>
            <a:pPr indent="-228600">
              <a:lnSpc>
                <a:spcPct val="90000"/>
              </a:lnSpc>
              <a:spcAft>
                <a:spcPts val="600"/>
              </a:spcAft>
              <a:buFont typeface="Arial" panose="020B0604020202020204" pitchFamily="34" charset="0"/>
              <a:buChar char="•"/>
            </a:pPr>
            <a:endParaRPr lang="en-US" sz="1900" dirty="0"/>
          </a:p>
          <a:p>
            <a:pPr>
              <a:lnSpc>
                <a:spcPct val="90000"/>
              </a:lnSpc>
              <a:spcAft>
                <a:spcPts val="600"/>
              </a:spcAft>
            </a:pPr>
            <a:r>
              <a:rPr lang="en-US" sz="2000" dirty="0"/>
              <a:t>Swiftly launch new digital sales channels, optimize eCommerce and delivery performance, expand capacity with agility, and elevate the digital experiences you provide to your customers.</a:t>
            </a:r>
          </a:p>
        </p:txBody>
      </p:sp>
    </p:spTree>
    <p:extLst>
      <p:ext uri="{BB962C8B-B14F-4D97-AF65-F5344CB8AC3E}">
        <p14:creationId xmlns:p14="http://schemas.microsoft.com/office/powerpoint/2010/main" val="155280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E3504C-7A11-1799-20DF-D3BC3EB6512A}"/>
              </a:ext>
            </a:extLst>
          </p:cNvPr>
          <p:cNvSpPr txBox="1"/>
          <p:nvPr/>
        </p:nvSpPr>
        <p:spPr>
          <a:xfrm>
            <a:off x="532397" y="957789"/>
            <a:ext cx="6093994" cy="2092881"/>
          </a:xfrm>
          <a:prstGeom prst="rect">
            <a:avLst/>
          </a:prstGeom>
          <a:noFill/>
        </p:spPr>
        <p:txBody>
          <a:bodyPr wrap="square">
            <a:spAutoFit/>
          </a:bodyPr>
          <a:lstStyle/>
          <a:p>
            <a:r>
              <a:rPr lang="en-US" sz="2000" dirty="0"/>
              <a:t>The digital solutions you've been waiting for, delivered faster</a:t>
            </a:r>
          </a:p>
          <a:p>
            <a:endParaRPr lang="en-US" dirty="0"/>
          </a:p>
          <a:p>
            <a:r>
              <a:rPr lang="en-US" dirty="0"/>
              <a:t>Our rapid deployment services are thoughtfully crafted for swift execution and implementation. They address critical improvements that demand immediate action, bypassing the delays often associated with traditional hiring processes</a:t>
            </a:r>
          </a:p>
        </p:txBody>
      </p:sp>
      <p:sp>
        <p:nvSpPr>
          <p:cNvPr id="8" name="Rectangle 1">
            <a:extLst>
              <a:ext uri="{FF2B5EF4-FFF2-40B4-BE49-F238E27FC236}">
                <a16:creationId xmlns:a16="http://schemas.microsoft.com/office/drawing/2014/main" id="{80798A33-B20C-4402-70DF-1B51E7F14828}"/>
              </a:ext>
            </a:extLst>
          </p:cNvPr>
          <p:cNvSpPr>
            <a:spLocks noChangeArrowheads="1"/>
          </p:cNvSpPr>
          <p:nvPr/>
        </p:nvSpPr>
        <p:spPr bwMode="auto">
          <a:xfrm>
            <a:off x="5705294" y="2765925"/>
            <a:ext cx="609399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Quickly establish new digital sales channels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Accelerate enhancements to eCommerce platforms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Boost digital delivery capacity significantly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Scale operations rapidly and efficiently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Continuously refine and improve the user experience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Introduce new channels and features that resonate with customers </a:t>
            </a:r>
          </a:p>
        </p:txBody>
      </p:sp>
      <p:sp>
        <p:nvSpPr>
          <p:cNvPr id="10" name="Rectangle: Rounded Corners 9">
            <a:extLst>
              <a:ext uri="{FF2B5EF4-FFF2-40B4-BE49-F238E27FC236}">
                <a16:creationId xmlns:a16="http://schemas.microsoft.com/office/drawing/2014/main" id="{FD02108A-ECB6-5C8D-2C06-28D7616D8B3F}"/>
              </a:ext>
            </a:extLst>
          </p:cNvPr>
          <p:cNvSpPr/>
          <p:nvPr/>
        </p:nvSpPr>
        <p:spPr>
          <a:xfrm>
            <a:off x="6626391" y="5438546"/>
            <a:ext cx="2889504"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Connect with  out </a:t>
            </a:r>
            <a:r>
              <a:rPr lang="en-US" sz="1400" b="1" dirty="0">
                <a:solidFill>
                  <a:schemeClr val="accent4">
                    <a:lumMod val="60000"/>
                    <a:lumOff val="40000"/>
                  </a:schemeClr>
                </a:solidFill>
              </a:rPr>
              <a:t>Digital Enablement Team</a:t>
            </a:r>
          </a:p>
          <a:p>
            <a:pPr algn="ctr"/>
            <a:endParaRPr lang="en-US" dirty="0"/>
          </a:p>
        </p:txBody>
      </p:sp>
    </p:spTree>
    <p:extLst>
      <p:ext uri="{BB962C8B-B14F-4D97-AF65-F5344CB8AC3E}">
        <p14:creationId xmlns:p14="http://schemas.microsoft.com/office/powerpoint/2010/main" val="4230617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16769</TotalTime>
  <Words>6447</Words>
  <Application>Microsoft Office PowerPoint</Application>
  <PresentationFormat>Widescreen</PresentationFormat>
  <Paragraphs>411</Paragraphs>
  <Slides>61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Aqeel Qureshi</dc:creator>
  <cp:lastModifiedBy>Aqeel Qureshi</cp:lastModifiedBy>
  <cp:revision>7</cp:revision>
  <dcterms:created xsi:type="dcterms:W3CDTF">2024-12-19T01:32:15Z</dcterms:created>
  <dcterms:modified xsi:type="dcterms:W3CDTF">2024-12-31T04:41:58Z</dcterms:modified>
</cp:coreProperties>
</file>